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492" r:id="rId2"/>
    <p:sldId id="586" r:id="rId3"/>
    <p:sldId id="587" r:id="rId4"/>
    <p:sldId id="646" r:id="rId5"/>
    <p:sldId id="647" r:id="rId6"/>
    <p:sldId id="648" r:id="rId7"/>
    <p:sldId id="649" r:id="rId8"/>
    <p:sldId id="650" r:id="rId9"/>
    <p:sldId id="651" r:id="rId10"/>
    <p:sldId id="588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3" r:id="rId30"/>
    <p:sldId id="604" r:id="rId31"/>
    <p:sldId id="605" r:id="rId32"/>
    <p:sldId id="606" r:id="rId33"/>
    <p:sldId id="516" r:id="rId34"/>
    <p:sldId id="574" r:id="rId35"/>
    <p:sldId id="688" r:id="rId36"/>
    <p:sldId id="689" r:id="rId37"/>
    <p:sldId id="690" r:id="rId38"/>
    <p:sldId id="691" r:id="rId39"/>
    <p:sldId id="518" r:id="rId40"/>
    <p:sldId id="519" r:id="rId41"/>
    <p:sldId id="520" r:id="rId42"/>
    <p:sldId id="522" r:id="rId43"/>
    <p:sldId id="695" r:id="rId44"/>
    <p:sldId id="716" r:id="rId45"/>
    <p:sldId id="523" r:id="rId46"/>
    <p:sldId id="524" r:id="rId47"/>
    <p:sldId id="696" r:id="rId48"/>
    <p:sldId id="717" r:id="rId49"/>
    <p:sldId id="718" r:id="rId50"/>
    <p:sldId id="719" r:id="rId51"/>
    <p:sldId id="720" r:id="rId52"/>
    <p:sldId id="699" r:id="rId53"/>
    <p:sldId id="700" r:id="rId54"/>
    <p:sldId id="702" r:id="rId55"/>
    <p:sldId id="703" r:id="rId56"/>
    <p:sldId id="704" r:id="rId57"/>
    <p:sldId id="705" r:id="rId58"/>
    <p:sldId id="721" r:id="rId59"/>
    <p:sldId id="722" r:id="rId60"/>
    <p:sldId id="530" r:id="rId61"/>
    <p:sldId id="708" r:id="rId62"/>
    <p:sldId id="709" r:id="rId63"/>
    <p:sldId id="710" r:id="rId64"/>
    <p:sldId id="712" r:id="rId65"/>
    <p:sldId id="713" r:id="rId66"/>
    <p:sldId id="714" r:id="rId67"/>
    <p:sldId id="723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548B39-3BA0-814C-BC25-B97450F52924}">
          <p14:sldIdLst>
            <p14:sldId id="492"/>
          </p14:sldIdLst>
        </p14:section>
        <p14:section name="Scale Selection" id="{F8752F1E-4486-40B9-8335-2E62F3DF7150}">
          <p14:sldIdLst>
            <p14:sldId id="586"/>
            <p14:sldId id="587"/>
            <p14:sldId id="646"/>
            <p14:sldId id="647"/>
            <p14:sldId id="648"/>
            <p14:sldId id="649"/>
            <p14:sldId id="650"/>
            <p14:sldId id="651"/>
          </p14:sldIdLst>
        </p14:section>
        <p14:section name="LOG" id="{35BA02CD-2032-154B-B026-3586A8BE25B7}">
          <p14:sldIdLst>
            <p14:sldId id="588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516"/>
          </p14:sldIdLst>
        </p14:section>
        <p14:section name="Feature Description" id="{DE625125-CE28-40D5-8778-ADAFCD2FF2C2}">
          <p14:sldIdLst>
            <p14:sldId id="574"/>
            <p14:sldId id="688"/>
            <p14:sldId id="689"/>
            <p14:sldId id="690"/>
            <p14:sldId id="691"/>
            <p14:sldId id="518"/>
            <p14:sldId id="519"/>
            <p14:sldId id="520"/>
            <p14:sldId id="522"/>
            <p14:sldId id="695"/>
            <p14:sldId id="716"/>
            <p14:sldId id="523"/>
            <p14:sldId id="524"/>
          </p14:sldIdLst>
        </p14:section>
        <p14:section name="Feature Matching" id="{20231130-09B6-4713-8381-0367CA6332CA}">
          <p14:sldIdLst>
            <p14:sldId id="696"/>
            <p14:sldId id="717"/>
            <p14:sldId id="718"/>
            <p14:sldId id="719"/>
            <p14:sldId id="720"/>
            <p14:sldId id="699"/>
            <p14:sldId id="700"/>
            <p14:sldId id="702"/>
            <p14:sldId id="703"/>
            <p14:sldId id="704"/>
            <p14:sldId id="705"/>
            <p14:sldId id="721"/>
            <p14:sldId id="722"/>
          </p14:sldIdLst>
        </p14:section>
        <p14:section name="Applications" id="{96EDEB7C-DDF0-4123-9A18-6D180D43F8FC}">
          <p14:sldIdLst>
            <p14:sldId id="530"/>
            <p14:sldId id="708"/>
            <p14:sldId id="709"/>
            <p14:sldId id="710"/>
            <p14:sldId id="712"/>
            <p14:sldId id="713"/>
            <p14:sldId id="714"/>
            <p14:sldId id="7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Corso" initials="J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7" autoAdjust="0"/>
    <p:restoredTop sz="84104" autoAdjust="0"/>
  </p:normalViewPr>
  <p:slideViewPr>
    <p:cSldViewPr snapToGrid="0" snapToObjects="1">
      <p:cViewPr varScale="1">
        <p:scale>
          <a:sx n="96" d="100"/>
          <a:sy n="96" d="100"/>
        </p:scale>
        <p:origin x="2040" y="176"/>
      </p:cViewPr>
      <p:guideLst>
        <p:guide orient="horz" pos="216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 varScale="1">
      <p:scale>
        <a:sx n="100" d="100"/>
        <a:sy n="100" d="100"/>
      </p:scale>
      <p:origin x="0" y="2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7F21B-27E4-704C-A82B-32F2ED9CE606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A3B6-A899-D843-9434-F75F3E92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9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8DCBB81-40CE-4AF4-913C-3004BDE63036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8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DCD1D-5907-4682-8D0C-FF1DFDD74C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7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C4111-4B8E-4DCE-881B-D7BFD704811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649E4-C219-4EA4-9EF1-215A8F70E61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60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B4057C-A32D-4556-A78A-4DAE11863F9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18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02FFAE-831E-44F1-A90D-20F3FF7C2A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66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56E141-BC8E-4290-93F6-7B1910B7B96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The area under the first derivative of Gaussian from –infinity to 0 is equal to the value of the Gaussian at zero</a:t>
            </a:r>
          </a:p>
        </p:txBody>
      </p:sp>
    </p:spTree>
    <p:extLst>
      <p:ext uri="{BB962C8B-B14F-4D97-AF65-F5344CB8AC3E}">
        <p14:creationId xmlns:p14="http://schemas.microsoft.com/office/powerpoint/2010/main" val="1924763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4B87F8-11DB-4868-B07E-5C5816ED096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77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392448-6403-4071-AAE7-491CBC7342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24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030BA3-2780-4F9D-B4D8-74773CC4D44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1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t>28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3797824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52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EA476BEC-8A54-4382-BB42-ABE9ECBFCCFE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79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3B10AF-3DE0-4DA9-96F7-7EE5FCD42CED}" type="slidenum">
              <a:rPr lang="en-US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2854148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4274915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FBB24-F1BF-45F8-B89D-287CB3E00212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3774290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B04E3-224F-49AB-9343-1100167D2BB2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1418332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ED005D-BF42-4A1E-A299-C10B49C71AD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80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0E09FC1-B68D-4C52-B0F2-A0AF4967BF9F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42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3F4931-F29C-4BBC-94AD-F313B068364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737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1320950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E1A782-DB9E-4D1B-AB10-60476392208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942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1063875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Lowe (2004) computes a 36-bin histogram of edge orientations weighted by both gradient magnitude and Gaussian distance to the center, finds all peaks within 80% of the global maximum, and then computes a more accurate orientation estimate using a three-bin parabolic fit. </a:t>
            </a:r>
          </a:p>
          <a:p>
            <a:pPr eaLnBrk="1" hangingPunct="1"/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9C5D2-CCAD-46A3-BDB5-6F3EAFD0A2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1328926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E3FFC8-7606-45D1-ABE0-987028CC43A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7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53F91E-BC96-4668-B4CA-12B2D7A9BE3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5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1B51C6-53ED-4094-ACA9-CEED9C39151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0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AF94D-A915-4A00-B6BC-422075964FF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435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3040091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0E09FC1-B68D-4C52-B0F2-A0AF4967BF9F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4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60E82B-77A9-4378-8F7A-6D5555CDFB6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19843806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Summed </a:t>
            </a:r>
            <a:r>
              <a:rPr lang="en-US"/>
              <a:t>Squared Distance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26C2C5-82E7-47D2-97FB-E2DE053A92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2773566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AB992-4C79-4316-BE89-9B9DA2F3A9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1727223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26C2C5-82E7-47D2-97FB-E2DE053A92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1098631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26C2C5-82E7-47D2-97FB-E2DE053A92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1321358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B8E37-7C59-4C51-B72A-493F76F18F76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2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B70A5-62B9-4B79-AC24-3BB22CE31BB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893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3822372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3F2F9E-52B4-4BF9-93FB-191D4F7DAB2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57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24A99-20BE-453D-B3D2-108C4FA6E67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483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3800768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26C2C5-82E7-47D2-97FB-E2DE053A92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1187888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26C2C5-82E7-47D2-97FB-E2DE053A92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26308871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3B0E5F-A245-4CC4-9792-D448453003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  <p:extLst>
      <p:ext uri="{BB962C8B-B14F-4D97-AF65-F5344CB8AC3E}">
        <p14:creationId xmlns:p14="http://schemas.microsoft.com/office/powerpoint/2010/main" val="1550720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6C63BB-E3C4-49F9-8E8E-BC1B4998144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33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0FD1D4-3C4E-4FDE-B5E0-BB01C19126E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55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1075C6-584E-4438-8719-7FF78D69A4F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B58A74-9584-475A-97D5-8B0D851638E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17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9339DC-571A-4E39-BC34-691E4C3C819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9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9663"/>
            <a:ext cx="7772400" cy="162173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13011"/>
            <a:ext cx="6400800" cy="2125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7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8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272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4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0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1055553"/>
            <a:ext cx="8725458" cy="52760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4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2172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274638"/>
            <a:ext cx="655337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9078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271" y="164931"/>
            <a:ext cx="8725458" cy="69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71" y="1055553"/>
            <a:ext cx="8725458" cy="527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72" y="6448767"/>
            <a:ext cx="4359636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8907" y="6448767"/>
            <a:ext cx="4365821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C8DE1-5B0B-DD4F-89A9-EF10D4F882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B2A462C-86ED-224B-9313-1A2CA4762CFC}" type="slidenum">
              <a:rPr lang="en-US" sz="1400" b="1" smtClean="0">
                <a:solidFill>
                  <a:schemeClr val="bg1">
                    <a:lumMod val="75000"/>
                  </a:schemeClr>
                </a:solidFill>
              </a:rPr>
              <a:pPr algn="r"/>
              <a:t>‹#›</a:t>
            </a:fld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2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ada.kth.se/cvap/abstracts/cvap198.html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1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0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1.pn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9.png"/><Relationship Id="rId12" Type="http://schemas.openxmlformats.org/officeDocument/2006/relationships/image" Target="../media/image6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jpeg"/><Relationship Id="rId11" Type="http://schemas.openxmlformats.org/officeDocument/2006/relationships/image" Target="../media/image63.jpeg"/><Relationship Id="rId5" Type="http://schemas.openxmlformats.org/officeDocument/2006/relationships/image" Target="../media/image58.wmf"/><Relationship Id="rId10" Type="http://schemas.openxmlformats.org/officeDocument/2006/relationships/image" Target="../media/image62.jpe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hyperlink" Target="http://www.cs.ubc.ca/~lowe/papers/ijcv04.pdf" TargetMode="External"/><Relationship Id="rId5" Type="http://schemas.openxmlformats.org/officeDocument/2006/relationships/image" Target="../media/image72.png"/><Relationship Id="rId4" Type="http://schemas.openxmlformats.org/officeDocument/2006/relationships/oleObject" Target="../embeddings/oleObject2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3.wmf"/><Relationship Id="rId11" Type="http://schemas.openxmlformats.org/officeDocument/2006/relationships/image" Target="../media/image78.jpeg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77.png"/><Relationship Id="rId4" Type="http://schemas.openxmlformats.org/officeDocument/2006/relationships/image" Target="../media/image75.jpeg"/><Relationship Id="rId9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5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2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lowe/papers/ijcv04.pdf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3.wmf"/><Relationship Id="rId11" Type="http://schemas.openxmlformats.org/officeDocument/2006/relationships/image" Target="../media/image78.jpeg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77.png"/><Relationship Id="rId4" Type="http://schemas.openxmlformats.org/officeDocument/2006/relationships/image" Target="../media/image75.jpeg"/><Relationship Id="rId9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11" Type="http://schemas.openxmlformats.org/officeDocument/2006/relationships/image" Target="../media/image11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13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oleObject" Target="../embeddings/oleObject28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Relationship Id="rId9" Type="http://schemas.openxmlformats.org/officeDocument/2006/relationships/image" Target="../media/image13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11" Type="http://schemas.openxmlformats.org/officeDocument/2006/relationships/image" Target="../media/image15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11" Type="http://schemas.openxmlformats.org/officeDocument/2006/relationships/image" Target="../media/image17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11" Type="http://schemas.openxmlformats.org/officeDocument/2006/relationships/image" Target="../media/image19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1093"/>
            <a:ext cx="7772400" cy="1621735"/>
          </a:xfrm>
        </p:spPr>
        <p:txBody>
          <a:bodyPr>
            <a:normAutofit/>
          </a:bodyPr>
          <a:lstStyle/>
          <a:p>
            <a:r>
              <a:rPr lang="en-US" dirty="0"/>
              <a:t>Scale Invariant Feature Transform (SIFT) and Feature Matching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871"/>
            <a:ext cx="6400800" cy="21257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CSC 249/449 Spring 2019</a:t>
            </a:r>
          </a:p>
          <a:p>
            <a:endParaRPr lang="en-US" dirty="0"/>
          </a:p>
          <a:p>
            <a:r>
              <a:rPr lang="en-US" dirty="0"/>
              <a:t>http://www.cs.rochester.edu/~cxu22/t/249S19/ </a:t>
            </a:r>
          </a:p>
          <a:p>
            <a:endParaRPr lang="en-US" dirty="0"/>
          </a:p>
          <a:p>
            <a:r>
              <a:rPr lang="en-US" dirty="0"/>
              <a:t>Instructor: Chenliang Xu</a:t>
            </a:r>
          </a:p>
          <a:p>
            <a:r>
              <a:rPr lang="en-US" dirty="0" err="1"/>
              <a:t>chenliang.xu@rochester.edu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" y="239670"/>
            <a:ext cx="2731448" cy="5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2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be the “signature” function?</a:t>
            </a:r>
          </a:p>
        </p:txBody>
      </p:sp>
    </p:spTree>
    <p:extLst>
      <p:ext uri="{BB962C8B-B14F-4D97-AF65-F5344CB8AC3E}">
        <p14:creationId xmlns:p14="http://schemas.microsoft.com/office/powerpoint/2010/main" val="423612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8001000" cy="52578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Convolve the image with a “blob filter” at multiple scales and look for </a:t>
            </a:r>
            <a:r>
              <a:rPr lang="en-US" dirty="0" err="1"/>
              <a:t>extrema</a:t>
            </a:r>
            <a:r>
              <a:rPr lang="en-US" dirty="0"/>
              <a:t> of filter response in the resulting </a:t>
            </a:r>
            <a:r>
              <a:rPr lang="en-US" i="1" dirty="0"/>
              <a:t>scale space</a:t>
            </a:r>
          </a:p>
        </p:txBody>
      </p:sp>
      <p:pic>
        <p:nvPicPr>
          <p:cNvPr id="26628" name="Picture 5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590800"/>
            <a:ext cx="3378200" cy="3378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32258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457200" y="6156325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hangingPunct="1"/>
            <a:r>
              <a:rPr lang="en-US" sz="2000" dirty="0"/>
              <a:t>T. </a:t>
            </a:r>
            <a:r>
              <a:rPr lang="en-US" sz="2000" dirty="0" err="1"/>
              <a:t>Lindeberg</a:t>
            </a:r>
            <a:r>
              <a:rPr lang="en-US" sz="2000" dirty="0"/>
              <a:t>. </a:t>
            </a:r>
            <a:r>
              <a:rPr lang="en-US" sz="2000" dirty="0">
                <a:hlinkClick r:id="rId5" tooltip="http://www.nada.kth.se/cvap/abstracts/cvap198.html"/>
              </a:rPr>
              <a:t>Feature detection with automatic scale selection.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i="1" dirty="0"/>
              <a:t>IJCV </a:t>
            </a:r>
            <a:r>
              <a:rPr lang="en-US" sz="2000" dirty="0"/>
              <a:t>30(</a:t>
            </a:r>
            <a:r>
              <a:rPr lang="en-US" sz="2000"/>
              <a:t>2), </a:t>
            </a:r>
            <a:r>
              <a:rPr lang="en-US" sz="2000" dirty="0" err="1"/>
              <a:t>pp</a:t>
            </a:r>
            <a:r>
              <a:rPr lang="en-US" sz="2000" dirty="0"/>
              <a:t> 77-116, 1998. </a:t>
            </a:r>
          </a:p>
        </p:txBody>
      </p:sp>
    </p:spTree>
    <p:extLst>
      <p:ext uri="{BB962C8B-B14F-4D97-AF65-F5344CB8AC3E}">
        <p14:creationId xmlns:p14="http://schemas.microsoft.com/office/powerpoint/2010/main" val="375628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Blob detection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>
          <a:xfrm>
            <a:off x="457200" y="5572124"/>
            <a:ext cx="7924800" cy="1209675"/>
          </a:xfrm>
        </p:spPr>
        <p:txBody>
          <a:bodyPr/>
          <a:lstStyle/>
          <a:p>
            <a:pPr eaLnBrk="1" hangingPunct="1"/>
            <a:r>
              <a:rPr lang="en-US" altLang="en-US" dirty="0"/>
              <a:t>Find maxima </a:t>
            </a:r>
            <a:r>
              <a:rPr lang="en-US" altLang="en-US" i="1" dirty="0"/>
              <a:t>and minima</a:t>
            </a:r>
            <a:r>
              <a:rPr lang="en-US" altLang="en-US" dirty="0"/>
              <a:t> of blob filter response in space </a:t>
            </a:r>
            <a:r>
              <a:rPr lang="en-US" altLang="en-US" i="1" dirty="0"/>
              <a:t>and scale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124200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2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3581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3" descr="C:\snavely\work\teaching\09Fa-CS6610\lectures\lec03\b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81200"/>
            <a:ext cx="3581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Box 8"/>
          <p:cNvSpPr txBox="1">
            <a:spLocks noChangeArrowheads="1"/>
          </p:cNvSpPr>
          <p:nvPr/>
        </p:nvSpPr>
        <p:spPr bwMode="auto">
          <a:xfrm>
            <a:off x="3822700" y="2979003"/>
            <a:ext cx="749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480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8440" name="TextBox 9"/>
          <p:cNvSpPr txBox="1">
            <a:spLocks noChangeArrowheads="1"/>
          </p:cNvSpPr>
          <p:nvPr/>
        </p:nvSpPr>
        <p:spPr bwMode="auto">
          <a:xfrm>
            <a:off x="4800600" y="2971800"/>
            <a:ext cx="577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3600" dirty="0">
                <a:cs typeface="Times New Roman" pitchFamily="18" charset="0"/>
              </a:rPr>
              <a:t>=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6509544" y="4452144"/>
            <a:ext cx="522287" cy="174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2" name="TextBox 13"/>
          <p:cNvSpPr txBox="1">
            <a:spLocks noChangeArrowheads="1"/>
          </p:cNvSpPr>
          <p:nvPr/>
        </p:nvSpPr>
        <p:spPr bwMode="auto">
          <a:xfrm>
            <a:off x="6477000" y="4746625"/>
            <a:ext cx="13354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/>
              <a:t>maxima</a:t>
            </a:r>
          </a:p>
        </p:txBody>
      </p:sp>
      <p:sp>
        <p:nvSpPr>
          <p:cNvPr id="18443" name="TextBox 14"/>
          <p:cNvSpPr txBox="1">
            <a:spLocks noChangeArrowheads="1"/>
          </p:cNvSpPr>
          <p:nvPr/>
        </p:nvSpPr>
        <p:spPr bwMode="auto">
          <a:xfrm>
            <a:off x="6934200" y="1143000"/>
            <a:ext cx="892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/>
              <a:t>minima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096000" y="1600200"/>
            <a:ext cx="1219200" cy="1378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624079" y="1752600"/>
            <a:ext cx="228600" cy="1143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7315200" y="4159045"/>
            <a:ext cx="0" cy="641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91400" y="6550223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N. </a:t>
            </a:r>
            <a:r>
              <a:rPr lang="en-US" sz="1400" dirty="0" err="1"/>
              <a:t>Snavely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032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filter</a:t>
            </a:r>
          </a:p>
        </p:txBody>
      </p:sp>
      <p:sp>
        <p:nvSpPr>
          <p:cNvPr id="19460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Laplacian of Gaussian: Circularly symmetric operator for blob detection in 2D</a:t>
            </a:r>
          </a:p>
        </p:txBody>
      </p:sp>
      <p:pic>
        <p:nvPicPr>
          <p:cNvPr id="19461" name="Picture 5" descr="log_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8288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lo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458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2820988" y="5105400"/>
          <a:ext cx="35798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7" name="Equation" r:id="rId6" imgW="1104840" imgH="444240" progId="Equation.3">
                  <p:embed/>
                </p:oleObj>
              </mc:Choice>
              <mc:Fallback>
                <p:oleObj name="Equation" r:id="rId6" imgW="1104840" imgH="444240" progId="Equation.3">
                  <p:embed/>
                  <p:pic>
                    <p:nvPicPr>
                      <p:cNvPr id="1945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988" y="5105400"/>
                        <a:ext cx="3579812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>
            <a:extLst>
              <a:ext uri="{FF2B5EF4-FFF2-40B4-BE49-F238E27FC236}">
                <a16:creationId xmlns:a16="http://schemas.microsoft.com/office/drawing/2014/main" id="{D88F8331-C953-284A-A73D-10148E9F4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Source: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5312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924800" cy="838200"/>
          </a:xfrm>
        </p:spPr>
        <p:txBody>
          <a:bodyPr/>
          <a:lstStyle/>
          <a:p>
            <a:r>
              <a:rPr lang="en-US"/>
              <a:t>Recall: Edge detection</a:t>
            </a:r>
          </a:p>
        </p:txBody>
      </p:sp>
      <p:graphicFrame>
        <p:nvGraphicFramePr>
          <p:cNvPr id="16386" name="Object 6"/>
          <p:cNvGraphicFramePr>
            <a:graphicFrameLocks noChangeAspect="1"/>
          </p:cNvGraphicFramePr>
          <p:nvPr/>
        </p:nvGraphicFramePr>
        <p:xfrm>
          <a:off x="1582738" y="1524000"/>
          <a:ext cx="5516562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7" name="Photo Editor Photo" r:id="rId4" imgW="6001588" imgH="4847619" progId="">
                  <p:embed/>
                </p:oleObj>
              </mc:Choice>
              <mc:Fallback>
                <p:oleObj name="Photo Editor Photo" r:id="rId4" imgW="6001588" imgH="4847619" progId="">
                  <p:embed/>
                  <p:pic>
                    <p:nvPicPr>
                      <p:cNvPr id="163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1524000"/>
                        <a:ext cx="5516562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41300" y="4648200"/>
          <a:ext cx="11033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8" name="Equation" r:id="rId6" imgW="558720" imgH="393480" progId="Equation.3">
                  <p:embed/>
                </p:oleObj>
              </mc:Choice>
              <mc:Fallback>
                <p:oleObj name="Equation" r:id="rId6" imgW="558720" imgH="393480" progId="Equation.3">
                  <p:embed/>
                  <p:pic>
                    <p:nvPicPr>
                      <p:cNvPr id="1638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4648200"/>
                        <a:ext cx="1103313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Text Box 8"/>
          <p:cNvSpPr txBox="1">
            <a:spLocks noChangeArrowheads="1"/>
          </p:cNvSpPr>
          <p:nvPr/>
        </p:nvSpPr>
        <p:spPr bwMode="auto">
          <a:xfrm>
            <a:off x="792163" y="206692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</a:rPr>
              <a:t>f</a:t>
            </a:r>
          </a:p>
        </p:txBody>
      </p:sp>
      <p:graphicFrame>
        <p:nvGraphicFramePr>
          <p:cNvPr id="16388" name="Object 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65163" y="3286125"/>
          <a:ext cx="6794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9" name="Equation" r:id="rId8" imgW="330120" imgH="393480" progId="Equation.3">
                  <p:embed/>
                </p:oleObj>
              </mc:Choice>
              <mc:Fallback>
                <p:oleObj name="Equation" r:id="rId8" imgW="330120" imgH="393480" progId="Equation.3">
                  <p:embed/>
                  <p:pic>
                    <p:nvPicPr>
                      <p:cNvPr id="1638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3286125"/>
                        <a:ext cx="67945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10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  <p:sp>
        <p:nvSpPr>
          <p:cNvPr id="16392" name="Text Box 12"/>
          <p:cNvSpPr txBox="1">
            <a:spLocks noChangeArrowheads="1"/>
          </p:cNvSpPr>
          <p:nvPr/>
        </p:nvSpPr>
        <p:spPr bwMode="auto">
          <a:xfrm>
            <a:off x="7023100" y="1905000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</a:t>
            </a:r>
          </a:p>
        </p:txBody>
      </p:sp>
      <p:sp>
        <p:nvSpPr>
          <p:cNvPr id="16393" name="Text Box 13"/>
          <p:cNvSpPr txBox="1">
            <a:spLocks noChangeArrowheads="1"/>
          </p:cNvSpPr>
          <p:nvPr/>
        </p:nvSpPr>
        <p:spPr bwMode="auto">
          <a:xfrm>
            <a:off x="7004050" y="3241675"/>
            <a:ext cx="140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Derivative</a:t>
            </a:r>
            <a:br>
              <a:rPr lang="en-US" sz="1800"/>
            </a:br>
            <a:r>
              <a:rPr lang="en-US" sz="1800"/>
              <a:t>of Gaussian</a:t>
            </a:r>
          </a:p>
        </p:txBody>
      </p:sp>
      <p:sp>
        <p:nvSpPr>
          <p:cNvPr id="16394" name="Text Box 14"/>
          <p:cNvSpPr txBox="1">
            <a:spLocks noChangeArrowheads="1"/>
          </p:cNvSpPr>
          <p:nvPr/>
        </p:nvSpPr>
        <p:spPr bwMode="auto">
          <a:xfrm>
            <a:off x="6946900" y="4616450"/>
            <a:ext cx="1968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 = maximum</a:t>
            </a:r>
            <a:br>
              <a:rPr lang="en-US" sz="1800"/>
            </a:br>
            <a:r>
              <a:rPr lang="en-US" sz="1800"/>
              <a:t>of derivative</a:t>
            </a:r>
          </a:p>
        </p:txBody>
      </p:sp>
    </p:spTree>
    <p:extLst>
      <p:ext uri="{BB962C8B-B14F-4D97-AF65-F5344CB8AC3E}">
        <p14:creationId xmlns:p14="http://schemas.microsoft.com/office/powerpoint/2010/main" val="1151619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detection, Take 2</a:t>
            </a:r>
          </a:p>
        </p:txBody>
      </p:sp>
      <p:graphicFrame>
        <p:nvGraphicFramePr>
          <p:cNvPr id="17410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357313" y="1524000"/>
          <a:ext cx="5500687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34" name="Photo Editor Photo" r:id="rId4" imgW="6125430" imgH="4971429" progId="">
                  <p:embed/>
                </p:oleObj>
              </mc:Choice>
              <mc:Fallback>
                <p:oleObj name="Photo Editor Photo" r:id="rId4" imgW="6125430" imgH="4971429" progId="">
                  <p:embed/>
                  <p:pic>
                    <p:nvPicPr>
                      <p:cNvPr id="174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1524000"/>
                        <a:ext cx="5500687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6"/>
          <p:cNvGraphicFramePr>
            <a:graphicFrameLocks noChangeAspect="1"/>
          </p:cNvGraphicFramePr>
          <p:nvPr/>
        </p:nvGraphicFramePr>
        <p:xfrm>
          <a:off x="76200" y="4745038"/>
          <a:ext cx="1228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35" name="Equation" r:id="rId6" imgW="622080" imgH="419040" progId="Equation.3">
                  <p:embed/>
                </p:oleObj>
              </mc:Choice>
              <mc:Fallback>
                <p:oleObj name="Equation" r:id="rId6" imgW="622080" imgH="419040" progId="Equation.3">
                  <p:embed/>
                  <p:pic>
                    <p:nvPicPr>
                      <p:cNvPr id="174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745038"/>
                        <a:ext cx="12287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7"/>
          <p:cNvSpPr txBox="1">
            <a:spLocks noChangeArrowheads="1"/>
          </p:cNvSpPr>
          <p:nvPr/>
        </p:nvSpPr>
        <p:spPr bwMode="auto">
          <a:xfrm>
            <a:off x="688975" y="2187575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</a:rPr>
              <a:t>f</a:t>
            </a:r>
          </a:p>
        </p:txBody>
      </p:sp>
      <p:graphicFrame>
        <p:nvGraphicFramePr>
          <p:cNvPr id="17412" name="Object 8"/>
          <p:cNvGraphicFramePr>
            <a:graphicFrameLocks noChangeAspect="1"/>
          </p:cNvGraphicFramePr>
          <p:nvPr/>
        </p:nvGraphicFramePr>
        <p:xfrm>
          <a:off x="484188" y="3381375"/>
          <a:ext cx="83661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36" name="Equation" r:id="rId8" imgW="406080" imgH="419040" progId="Equation.3">
                  <p:embed/>
                </p:oleObj>
              </mc:Choice>
              <mc:Fallback>
                <p:oleObj name="Equation" r:id="rId8" imgW="406080" imgH="419040" progId="Equation.3">
                  <p:embed/>
                  <p:pic>
                    <p:nvPicPr>
                      <p:cNvPr id="174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3381375"/>
                        <a:ext cx="83661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9"/>
          <p:cNvSpPr txBox="1">
            <a:spLocks noChangeArrowheads="1"/>
          </p:cNvSpPr>
          <p:nvPr/>
        </p:nvSpPr>
        <p:spPr bwMode="auto">
          <a:xfrm>
            <a:off x="6858000" y="2133600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</a:t>
            </a:r>
          </a:p>
        </p:txBody>
      </p:sp>
      <p:sp>
        <p:nvSpPr>
          <p:cNvPr id="17416" name="Text Box 10"/>
          <p:cNvSpPr txBox="1">
            <a:spLocks noChangeArrowheads="1"/>
          </p:cNvSpPr>
          <p:nvPr/>
        </p:nvSpPr>
        <p:spPr bwMode="auto">
          <a:xfrm>
            <a:off x="6838950" y="3276600"/>
            <a:ext cx="2000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Second derivative</a:t>
            </a:r>
            <a:br>
              <a:rPr lang="en-US" sz="1800"/>
            </a:br>
            <a:r>
              <a:rPr lang="en-US" sz="1800"/>
              <a:t>of Gaussian </a:t>
            </a:r>
            <a:br>
              <a:rPr lang="en-US" sz="1800"/>
            </a:br>
            <a:r>
              <a:rPr lang="en-US" sz="1800"/>
              <a:t>(Laplacian)</a:t>
            </a:r>
          </a:p>
        </p:txBody>
      </p:sp>
      <p:sp>
        <p:nvSpPr>
          <p:cNvPr id="17417" name="Text Box 11"/>
          <p:cNvSpPr txBox="1">
            <a:spLocks noChangeArrowheads="1"/>
          </p:cNvSpPr>
          <p:nvPr/>
        </p:nvSpPr>
        <p:spPr bwMode="auto">
          <a:xfrm>
            <a:off x="6781800" y="4845050"/>
            <a:ext cx="233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Edge = zero crossing</a:t>
            </a:r>
            <a:br>
              <a:rPr lang="en-US" sz="1800"/>
            </a:br>
            <a:r>
              <a:rPr lang="en-US" sz="1800"/>
              <a:t>of second derivative</a:t>
            </a:r>
          </a:p>
        </p:txBody>
      </p:sp>
      <p:sp>
        <p:nvSpPr>
          <p:cNvPr id="17418" name="Text Box 14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856695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4" descr="ripples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8" y="1997075"/>
            <a:ext cx="907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edges to blobs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29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Edge = ripple</a:t>
            </a:r>
          </a:p>
          <a:p>
            <a:pPr>
              <a:buFontTx/>
              <a:buChar char="•"/>
            </a:pPr>
            <a:r>
              <a:rPr lang="en-US"/>
              <a:t>Blob = superposition of two ripples</a:t>
            </a:r>
          </a:p>
        </p:txBody>
      </p:sp>
      <p:sp>
        <p:nvSpPr>
          <p:cNvPr id="1256458" name="Text Box 10"/>
          <p:cNvSpPr txBox="1">
            <a:spLocks noChangeArrowheads="1"/>
          </p:cNvSpPr>
          <p:nvPr/>
        </p:nvSpPr>
        <p:spPr bwMode="auto">
          <a:xfrm>
            <a:off x="561975" y="4905375"/>
            <a:ext cx="8201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Spatial selection</a:t>
            </a:r>
            <a:r>
              <a:rPr lang="en-US"/>
              <a:t>: the magnitude of the Laplacian</a:t>
            </a:r>
            <a:br>
              <a:rPr lang="en-US"/>
            </a:br>
            <a:r>
              <a:rPr lang="en-US"/>
              <a:t>response will achieve a maximum at the center of</a:t>
            </a:r>
            <a:br>
              <a:rPr lang="en-US"/>
            </a:br>
            <a:r>
              <a:rPr lang="en-US"/>
              <a:t>the blob, provided the scale of the Laplacian is</a:t>
            </a:r>
            <a:br>
              <a:rPr lang="en-US"/>
            </a:br>
            <a:r>
              <a:rPr lang="en-US"/>
              <a:t>“matched” to the scale of the blob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315200" y="4235450"/>
            <a:ext cx="1250950" cy="641350"/>
            <a:chOff x="4560" y="2640"/>
            <a:chExt cx="788" cy="574"/>
          </a:xfrm>
        </p:grpSpPr>
        <p:sp>
          <p:nvSpPr>
            <p:cNvPr id="48135" name="Text Box 11"/>
            <p:cNvSpPr txBox="1">
              <a:spLocks noChangeArrowheads="1"/>
            </p:cNvSpPr>
            <p:nvPr/>
          </p:nvSpPr>
          <p:spPr bwMode="auto">
            <a:xfrm>
              <a:off x="4560" y="2886"/>
              <a:ext cx="788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FF0000"/>
                  </a:solidFill>
                </a:rPr>
                <a:t>maximum</a:t>
              </a:r>
            </a:p>
          </p:txBody>
        </p:sp>
        <p:sp>
          <p:nvSpPr>
            <p:cNvPr id="48136" name="Line 12"/>
            <p:cNvSpPr>
              <a:spLocks noChangeShapeType="1"/>
            </p:cNvSpPr>
            <p:nvPr/>
          </p:nvSpPr>
          <p:spPr bwMode="auto">
            <a:xfrm flipV="1">
              <a:off x="4990" y="2640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 Box 8">
            <a:extLst>
              <a:ext uri="{FF2B5EF4-FFF2-40B4-BE49-F238E27FC236}">
                <a16:creationId xmlns:a16="http://schemas.microsoft.com/office/drawing/2014/main" id="{9A11067A-CA33-7541-AF62-0C9EF2D3A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Source: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85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4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 selection</a:t>
            </a:r>
          </a:p>
        </p:txBody>
      </p:sp>
      <p:sp>
        <p:nvSpPr>
          <p:cNvPr id="131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153400" cy="2590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We want to find the characteristic scale of the blob by convolving it with Laplacians at several scales and looking for the maximum response</a:t>
            </a:r>
          </a:p>
          <a:p>
            <a:pPr>
              <a:buFontTx/>
              <a:buChar char="•"/>
            </a:pPr>
            <a:r>
              <a:rPr lang="en-US"/>
              <a:t>However, Laplacian response decays as scale increases: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95250" y="3276600"/>
            <a:ext cx="8858250" cy="2774950"/>
            <a:chOff x="60" y="2064"/>
            <a:chExt cx="5580" cy="1748"/>
          </a:xfrm>
        </p:grpSpPr>
        <p:pic>
          <p:nvPicPr>
            <p:cNvPr id="49158" name="Picture 4" descr="scale_unnor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6" y="2064"/>
              <a:ext cx="5544" cy="1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59" name="Rectangle 6"/>
            <p:cNvSpPr>
              <a:spLocks noChangeArrowheads="1"/>
            </p:cNvSpPr>
            <p:nvPr/>
          </p:nvSpPr>
          <p:spPr bwMode="auto">
            <a:xfrm>
              <a:off x="1691" y="3465"/>
              <a:ext cx="90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increasing </a:t>
              </a:r>
              <a:r>
                <a:rPr lang="el-GR" sz="1800"/>
                <a:t>σ</a:t>
              </a:r>
              <a:endParaRPr lang="en-US" sz="1800"/>
            </a:p>
          </p:txBody>
        </p:sp>
        <p:sp>
          <p:nvSpPr>
            <p:cNvPr id="49160" name="Line 7"/>
            <p:cNvSpPr>
              <a:spLocks noChangeShapeType="1"/>
            </p:cNvSpPr>
            <p:nvPr/>
          </p:nvSpPr>
          <p:spPr bwMode="auto">
            <a:xfrm>
              <a:off x="2640" y="360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1" name="Rectangle 8"/>
            <p:cNvSpPr>
              <a:spLocks noChangeArrowheads="1"/>
            </p:cNvSpPr>
            <p:nvPr/>
          </p:nvSpPr>
          <p:spPr bwMode="auto">
            <a:xfrm>
              <a:off x="60" y="3408"/>
              <a:ext cx="996" cy="4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original signal</a:t>
              </a:r>
              <a:br>
                <a:rPr lang="en-US" sz="1800"/>
              </a:br>
              <a:r>
                <a:rPr lang="en-US" sz="1800"/>
                <a:t>(radius=8)</a:t>
              </a:r>
            </a:p>
          </p:txBody>
        </p:sp>
      </p:grpSp>
      <p:sp>
        <p:nvSpPr>
          <p:cNvPr id="9" name="Text Box 8">
            <a:extLst>
              <a:ext uri="{FF2B5EF4-FFF2-40B4-BE49-F238E27FC236}">
                <a16:creationId xmlns:a16="http://schemas.microsoft.com/office/drawing/2014/main" id="{4EB3A08B-6516-D840-B2CF-8ACF9AF5E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Source: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857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481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 normalization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The response of a derivative of Gaussian filter to a perfect step edge decreases as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/>
              <a:t> increases</a:t>
            </a:r>
          </a:p>
          <a:p>
            <a:endParaRPr lang="en-US"/>
          </a:p>
        </p:txBody>
      </p:sp>
      <p:pic>
        <p:nvPicPr>
          <p:cNvPr id="18437" name="Picture 4" descr="deriv_shaded"/>
          <p:cNvPicPr>
            <a:picLocks noChangeAspect="1" noChangeArrowheads="1"/>
          </p:cNvPicPr>
          <p:nvPr/>
        </p:nvPicPr>
        <p:blipFill rotWithShape="1">
          <a:blip r:embed="rId4" cstate="print"/>
          <a:srcRect l="2826" r="-2826"/>
          <a:stretch/>
        </p:blipFill>
        <p:spPr bwMode="auto">
          <a:xfrm>
            <a:off x="2377440" y="2209800"/>
            <a:ext cx="48514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Freeform 5"/>
          <p:cNvSpPr>
            <a:spLocks/>
          </p:cNvSpPr>
          <p:nvPr/>
        </p:nvSpPr>
        <p:spPr bwMode="auto">
          <a:xfrm>
            <a:off x="2895600" y="2493963"/>
            <a:ext cx="3733800" cy="1468437"/>
          </a:xfrm>
          <a:custGeom>
            <a:avLst/>
            <a:gdLst>
              <a:gd name="T0" fmla="*/ 0 w 2400"/>
              <a:gd name="T1" fmla="*/ 0 h 1872"/>
              <a:gd name="T2" fmla="*/ 2147483647 w 2400"/>
              <a:gd name="T3" fmla="*/ 0 h 1872"/>
              <a:gd name="T4" fmla="*/ 2147483647 w 2400"/>
              <a:gd name="T5" fmla="*/ 2147483647 h 1872"/>
              <a:gd name="T6" fmla="*/ 2147483647 w 2400"/>
              <a:gd name="T7" fmla="*/ 2147483647 h 1872"/>
              <a:gd name="T8" fmla="*/ 0 60000 65536"/>
              <a:gd name="T9" fmla="*/ 0 60000 65536"/>
              <a:gd name="T10" fmla="*/ 0 60000 65536"/>
              <a:gd name="T11" fmla="*/ 0 60000 65536"/>
              <a:gd name="T12" fmla="*/ 0 w 2400"/>
              <a:gd name="T13" fmla="*/ 0 h 1872"/>
              <a:gd name="T14" fmla="*/ 2400 w 2400"/>
              <a:gd name="T15" fmla="*/ 1872 h 18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0" h="1872">
                <a:moveTo>
                  <a:pt x="0" y="0"/>
                </a:moveTo>
                <a:lnTo>
                  <a:pt x="1200" y="0"/>
                </a:lnTo>
                <a:lnTo>
                  <a:pt x="1200" y="1872"/>
                </a:lnTo>
                <a:lnTo>
                  <a:pt x="2400" y="187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Line 6"/>
          <p:cNvSpPr>
            <a:spLocks noChangeShapeType="1"/>
          </p:cNvSpPr>
          <p:nvPr/>
        </p:nvSpPr>
        <p:spPr bwMode="auto">
          <a:xfrm flipH="1">
            <a:off x="4267200" y="3124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3314" name="Object 7"/>
          <p:cNvGraphicFramePr>
            <a:graphicFrameLocks noChangeAspect="1"/>
          </p:cNvGraphicFramePr>
          <p:nvPr/>
        </p:nvGraphicFramePr>
        <p:xfrm>
          <a:off x="5257800" y="2711450"/>
          <a:ext cx="8890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9" name="Equation" r:id="rId5" imgW="469800" imgH="419040" progId="Equation.3">
                  <p:embed/>
                </p:oleObj>
              </mc:Choice>
              <mc:Fallback>
                <p:oleObj name="Equation" r:id="rId5" imgW="469800" imgH="419040" progId="Equation.3">
                  <p:embed/>
                  <p:pic>
                    <p:nvPicPr>
                      <p:cNvPr id="133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711450"/>
                        <a:ext cx="889000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>
            <a:extLst>
              <a:ext uri="{FF2B5EF4-FFF2-40B4-BE49-F238E27FC236}">
                <a16:creationId xmlns:a16="http://schemas.microsoft.com/office/drawing/2014/main" id="{F6522FCE-9B12-8948-ADA1-C0D311526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Source: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973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 normalization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The response of a derivative of Gaussian filter to a perfect step edge decreases as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/>
              <a:t> increases</a:t>
            </a:r>
          </a:p>
          <a:p>
            <a:pPr>
              <a:buFontTx/>
              <a:buChar char="•"/>
            </a:pPr>
            <a:r>
              <a:rPr lang="en-US"/>
              <a:t>To keep response the same (scale-invariant), must multiply Gaussian derivative by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</a:p>
          <a:p>
            <a:pPr>
              <a:buFontTx/>
              <a:buChar char="•"/>
            </a:pPr>
            <a:r>
              <a:rPr lang="en-US"/>
              <a:t>Laplacian is the second Gaussian derivative, so it must be multiplied by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baseline="30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2864489F-07FF-AF40-9308-711AACDD7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Source: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13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invariant interest points</a:t>
            </a:r>
          </a:p>
        </p:txBody>
      </p:sp>
      <p:pic>
        <p:nvPicPr>
          <p:cNvPr id="13" name="Picture 12" descr="uttower1.JPG"/>
          <p:cNvPicPr>
            <a:picLocks noChangeAspect="1"/>
          </p:cNvPicPr>
          <p:nvPr/>
        </p:nvPicPr>
        <p:blipFill>
          <a:blip r:embed="rId3" cstate="print"/>
          <a:srcRect l="51667" b="30034"/>
          <a:stretch>
            <a:fillRect/>
          </a:stretch>
        </p:blipFill>
        <p:spPr>
          <a:xfrm>
            <a:off x="5521338" y="2479662"/>
            <a:ext cx="3156856" cy="3048000"/>
          </a:xfrm>
          <a:prstGeom prst="rect">
            <a:avLst/>
          </a:prstGeom>
        </p:spPr>
      </p:pic>
      <p:pic>
        <p:nvPicPr>
          <p:cNvPr id="14" name="Picture 13" descr="uttower2.JPG"/>
          <p:cNvPicPr>
            <a:picLocks noChangeAspect="1"/>
          </p:cNvPicPr>
          <p:nvPr/>
        </p:nvPicPr>
        <p:blipFill>
          <a:blip r:embed="rId4" cstate="print"/>
          <a:srcRect l="20277" t="14319" b="11445"/>
          <a:stretch>
            <a:fillRect/>
          </a:stretch>
        </p:blipFill>
        <p:spPr>
          <a:xfrm>
            <a:off x="525918" y="2479661"/>
            <a:ext cx="4879533" cy="30305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9906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How can we independently select interest points in each image, such that the detections are repeatable across different scales?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215E4-64BB-451E-87D1-9503990C7096}"/>
              </a:ext>
            </a:extLst>
          </p:cNvPr>
          <p:cNvSpPr txBox="1"/>
          <p:nvPr/>
        </p:nvSpPr>
        <p:spPr>
          <a:xfrm>
            <a:off x="7389932" y="6554569"/>
            <a:ext cx="180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from: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5112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scale normalization</a:t>
            </a:r>
          </a:p>
        </p:txBody>
      </p:sp>
      <p:sp>
        <p:nvSpPr>
          <p:cNvPr id="51203" name="Text Box 5"/>
          <p:cNvSpPr txBox="1">
            <a:spLocks noChangeArrowheads="1"/>
          </p:cNvSpPr>
          <p:nvPr/>
        </p:nvSpPr>
        <p:spPr bwMode="auto">
          <a:xfrm>
            <a:off x="3946525" y="873125"/>
            <a:ext cx="184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611313" y="3494088"/>
            <a:ext cx="7361237" cy="2601912"/>
            <a:chOff x="1015" y="2201"/>
            <a:chExt cx="4637" cy="1639"/>
          </a:xfrm>
        </p:grpSpPr>
        <p:pic>
          <p:nvPicPr>
            <p:cNvPr id="51212" name="Picture 4" descr="scale_normalization"/>
            <p:cNvPicPr>
              <a:picLocks noChangeAspect="1" noChangeArrowheads="1"/>
            </p:cNvPicPr>
            <p:nvPr/>
          </p:nvPicPr>
          <p:blipFill>
            <a:blip r:embed="rId3" cstate="print"/>
            <a:srcRect l="16364" t="47470"/>
            <a:stretch>
              <a:fillRect/>
            </a:stretch>
          </p:blipFill>
          <p:spPr bwMode="auto">
            <a:xfrm>
              <a:off x="1015" y="2201"/>
              <a:ext cx="4637" cy="1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3" name="Text Box 7"/>
            <p:cNvSpPr txBox="1">
              <a:spLocks noChangeArrowheads="1"/>
            </p:cNvSpPr>
            <p:nvPr/>
          </p:nvSpPr>
          <p:spPr bwMode="auto">
            <a:xfrm>
              <a:off x="1967" y="2243"/>
              <a:ext cx="2516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Scale-normalized Laplacian response</a:t>
              </a:r>
            </a:p>
          </p:txBody>
        </p:sp>
      </p:grpSp>
      <p:pic>
        <p:nvPicPr>
          <p:cNvPr id="51205" name="Picture 9" descr="scale_unno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217613"/>
            <a:ext cx="8801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3289300" y="1122363"/>
            <a:ext cx="363855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Unnormalized Laplacian response</a:t>
            </a:r>
          </a:p>
        </p:txBody>
      </p:sp>
      <p:sp>
        <p:nvSpPr>
          <p:cNvPr id="51207" name="Text Box 8"/>
          <p:cNvSpPr txBox="1">
            <a:spLocks noChangeArrowheads="1"/>
          </p:cNvSpPr>
          <p:nvPr/>
        </p:nvSpPr>
        <p:spPr bwMode="auto">
          <a:xfrm>
            <a:off x="152400" y="1081088"/>
            <a:ext cx="16764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Original signal</a:t>
            </a:r>
          </a:p>
        </p:txBody>
      </p:sp>
      <p:sp>
        <p:nvSpPr>
          <p:cNvPr id="51208" name="Rectangle 10"/>
          <p:cNvSpPr>
            <a:spLocks noChangeArrowheads="1"/>
          </p:cNvSpPr>
          <p:nvPr/>
        </p:nvSpPr>
        <p:spPr bwMode="auto">
          <a:xfrm>
            <a:off x="609600" y="3352800"/>
            <a:ext cx="685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099175" y="5943600"/>
            <a:ext cx="1250950" cy="757238"/>
            <a:chOff x="3842" y="3744"/>
            <a:chExt cx="788" cy="477"/>
          </a:xfrm>
        </p:grpSpPr>
        <p:sp>
          <p:nvSpPr>
            <p:cNvPr id="51210" name="Text Box 11"/>
            <p:cNvSpPr txBox="1">
              <a:spLocks noChangeArrowheads="1"/>
            </p:cNvSpPr>
            <p:nvPr/>
          </p:nvSpPr>
          <p:spPr bwMode="auto">
            <a:xfrm>
              <a:off x="3842" y="3990"/>
              <a:ext cx="7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FF0000"/>
                  </a:solidFill>
                </a:rPr>
                <a:t>maximum</a:t>
              </a:r>
            </a:p>
          </p:txBody>
        </p:sp>
        <p:sp>
          <p:nvSpPr>
            <p:cNvPr id="51211" name="Line 13"/>
            <p:cNvSpPr>
              <a:spLocks noChangeShapeType="1"/>
            </p:cNvSpPr>
            <p:nvPr/>
          </p:nvSpPr>
          <p:spPr bwMode="auto">
            <a:xfrm flipV="1">
              <a:off x="4272" y="3744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 Box 8">
            <a:extLst>
              <a:ext uri="{FF2B5EF4-FFF2-40B4-BE49-F238E27FC236}">
                <a16:creationId xmlns:a16="http://schemas.microsoft.com/office/drawing/2014/main" id="{ABA11158-2740-6F4D-9B46-8A1B63669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Source: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440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Blob detection in 2D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i="1" dirty="0"/>
              <a:t>Scale-normalized </a:t>
            </a:r>
            <a:r>
              <a:rPr lang="en-US" dirty="0" err="1"/>
              <a:t>Laplacian</a:t>
            </a:r>
            <a:r>
              <a:rPr lang="en-US" dirty="0"/>
              <a:t> of Gaussian:</a:t>
            </a:r>
          </a:p>
        </p:txBody>
      </p:sp>
      <p:pic>
        <p:nvPicPr>
          <p:cNvPr id="20485" name="Picture 4" descr="log_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5814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5" descr="lo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40465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482" name="Object 6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1752600" y="1676400"/>
          <a:ext cx="5180012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3" name="Equation" r:id="rId6" imgW="1574640" imgH="482400" progId="Equation.3">
                  <p:embed/>
                </p:oleObj>
              </mc:Choice>
              <mc:Fallback>
                <p:oleObj name="Equation" r:id="rId6" imgW="1574640" imgH="482400" progId="Equation.3">
                  <p:embed/>
                  <p:pic>
                    <p:nvPicPr>
                      <p:cNvPr id="204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76400"/>
                        <a:ext cx="5180012" cy="158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>
            <a:extLst>
              <a:ext uri="{FF2B5EF4-FFF2-40B4-BE49-F238E27FC236}">
                <a16:creationId xmlns:a16="http://schemas.microsoft.com/office/drawing/2014/main" id="{24D6CB38-5ED8-9942-BF4E-955B2CEB5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Source: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4809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</a:t>
            </a:r>
          </a:p>
        </p:txBody>
      </p:sp>
      <p:pic>
        <p:nvPicPr>
          <p:cNvPr id="37891" name="Picture 5" descr="su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533400"/>
            <a:ext cx="3789363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Box 9"/>
          <p:cNvSpPr txBox="1">
            <a:spLocks noChangeArrowheads="1"/>
          </p:cNvSpPr>
          <p:nvPr/>
        </p:nvSpPr>
        <p:spPr bwMode="auto">
          <a:xfrm>
            <a:off x="685800" y="1219200"/>
            <a:ext cx="2462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Original image at ¾ the size</a:t>
            </a:r>
          </a:p>
        </p:txBody>
      </p:sp>
      <p:pic>
        <p:nvPicPr>
          <p:cNvPr id="37893" name="Picture 10" descr="su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429000"/>
            <a:ext cx="5046663" cy="336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20053" y="6520093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7476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8915" name="Picture 6" descr="sunflower_log_squared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6688"/>
            <a:ext cx="3841750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7" descr="sunflower_out_squared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1638" y="2698750"/>
            <a:ext cx="6669087" cy="500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 descr="sun2_squared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-623888"/>
            <a:ext cx="6477000" cy="4857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85800" y="1219200"/>
            <a:ext cx="2462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Original image at ¾ the size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77000" y="76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Scaled down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358350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0053" y="6520093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2551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9939" name="Picture 8" descr="sunflower_out_squared2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9" descr="sunflower_log_squared2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6" descr="sun2_squared2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1175" y="-587375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77000" y="76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Scaled down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0400" y="358350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0053" y="6520093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950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40963" name="Picture 5" descr="sunflower_out_squared3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6" descr="sunflower_log_squared3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7" descr="sun2_squared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434138" y="2114550"/>
            <a:ext cx="620712" cy="730250"/>
          </a:xfrm>
          <a:prstGeom prst="ellipse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16406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Scaled down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358350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0053" y="6520093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29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41987" name="Picture 5" descr="sunflower_out_squared4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6" descr="sunflower_log_squared4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7" descr="sun2_squared4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470650" y="5546725"/>
            <a:ext cx="620713" cy="730250"/>
          </a:xfrm>
          <a:prstGeom prst="ellipse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24026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Scaled down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358350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0053" y="6520093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9294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43011" name="Picture 5" descr="sunflower_out_squared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6" descr="sunflower_log_squared5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7" descr="sun2_squared5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77000" y="39266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Scaled down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0400" y="358350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0053" y="6520093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1740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44035" name="Picture 5" descr="sunflower_out_squared6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6" descr="sunflower_log_squared6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7" descr="sun2_squared6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77000" y="31646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Scaled down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0400" y="358350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0053" y="6520093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15391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1" name="Straight Arrow Connector 36"/>
          <p:cNvCxnSpPr>
            <a:cxnSpLocks noChangeShapeType="1"/>
          </p:cNvCxnSpPr>
          <p:nvPr/>
        </p:nvCxnSpPr>
        <p:spPr bwMode="auto">
          <a:xfrm rot="5400000">
            <a:off x="7566819" y="3282156"/>
            <a:ext cx="248285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33563" y="1779588"/>
            <a:ext cx="2397125" cy="4318000"/>
            <a:chOff x="2211388" y="2024063"/>
            <a:chExt cx="2397125" cy="4317444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19" name="Equation" r:id="rId4" imgW="990360" imgH="241200" progId="Equation.3">
                    <p:embed/>
                  </p:oleObj>
                </mc:Choice>
                <mc:Fallback>
                  <p:oleObj name="Equation" r:id="rId4" imgW="990360" imgH="241200" progId="Equation.3">
                    <p:embed/>
                    <p:pic>
                      <p:nvPicPr>
                        <p:cNvPr id="205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9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62550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1</a:t>
              </a:r>
            </a:p>
          </p:txBody>
        </p:sp>
        <p:sp>
          <p:nvSpPr>
            <p:cNvPr id="2070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552482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2</a:t>
              </a:r>
              <a:endParaRPr lang="en-US" b="1" i="1" baseline="3000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1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588995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3</a:t>
              </a:r>
              <a:endParaRPr lang="en-US" b="1" i="1" baseline="3000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2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51755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4</a:t>
              </a:r>
              <a:endParaRPr lang="en-US" b="1" i="1" baseline="3000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3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5</a:t>
              </a:r>
              <a:endParaRPr lang="en-US" b="1" i="1" baseline="3000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4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75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76" name="Line 19"/>
            <p:cNvSpPr>
              <a:spLocks noChangeShapeType="1"/>
            </p:cNvSpPr>
            <p:nvPr/>
          </p:nvSpPr>
          <p:spPr bwMode="auto">
            <a:xfrm>
              <a:off x="3857652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77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78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2053" name="Picture 27" descr="sun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349625"/>
            <a:ext cx="1749425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141"/>
          <a:stretch>
            <a:fillRect/>
          </a:stretch>
        </p:blipFill>
        <p:spPr bwMode="auto">
          <a:xfrm>
            <a:off x="6981825" y="2473325"/>
            <a:ext cx="1912938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Line 22"/>
          <p:cNvSpPr>
            <a:spLocks noChangeShapeType="1"/>
          </p:cNvSpPr>
          <p:nvPr/>
        </p:nvSpPr>
        <p:spPr bwMode="auto">
          <a:xfrm>
            <a:off x="5886450" y="4049713"/>
            <a:ext cx="1204913" cy="1460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6" name="Line 23"/>
          <p:cNvSpPr>
            <a:spLocks noChangeShapeType="1"/>
          </p:cNvSpPr>
          <p:nvPr/>
        </p:nvSpPr>
        <p:spPr bwMode="auto">
          <a:xfrm>
            <a:off x="5886450" y="3062288"/>
            <a:ext cx="1350963" cy="4762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7" name="Line 24"/>
          <p:cNvSpPr>
            <a:spLocks noChangeShapeType="1"/>
          </p:cNvSpPr>
          <p:nvPr/>
        </p:nvSpPr>
        <p:spPr bwMode="auto">
          <a:xfrm>
            <a:off x="5881688" y="2179638"/>
            <a:ext cx="1428750" cy="7366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8" name="Text Box 26"/>
          <p:cNvSpPr txBox="1">
            <a:spLocks noChangeArrowheads="1"/>
          </p:cNvSpPr>
          <p:nvPr/>
        </p:nvSpPr>
        <p:spPr bwMode="auto">
          <a:xfrm>
            <a:off x="7072313" y="5181600"/>
            <a:ext cx="2071687" cy="7064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2000" b="1">
                <a:solidFill>
                  <a:srgbClr val="000000"/>
                </a:solidFill>
                <a:sym typeface="Symbol" pitchFamily="18" charset="2"/>
              </a:rPr>
              <a:t></a:t>
            </a:r>
            <a:r>
              <a:rPr lang="en-US" sz="2000" b="1">
                <a:solidFill>
                  <a:srgbClr val="000000"/>
                </a:solidFill>
                <a:sym typeface="Symbol" pitchFamily="18" charset="2"/>
              </a:rPr>
              <a:t> L</a:t>
            </a:r>
            <a:r>
              <a:rPr lang="pl-PL" sz="2000" b="1">
                <a:solidFill>
                  <a:srgbClr val="000000"/>
                </a:solidFill>
              </a:rPr>
              <a:t>ist of</a:t>
            </a:r>
            <a:r>
              <a:rPr lang="en-US" sz="2000" b="1">
                <a:solidFill>
                  <a:srgbClr val="000000"/>
                </a:solidFill>
              </a:rPr>
              <a:t>       </a:t>
            </a: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 b="1" i="1">
                <a:solidFill>
                  <a:srgbClr val="000000"/>
                </a:solidFill>
              </a:rPr>
              <a:t>    </a:t>
            </a:r>
            <a:r>
              <a:rPr lang="pl-PL" sz="2000" b="1" i="1">
                <a:solidFill>
                  <a:srgbClr val="000000"/>
                </a:solidFill>
              </a:rPr>
              <a:t>(x, y, </a:t>
            </a:r>
            <a:r>
              <a:rPr lang="el-GR" sz="2000">
                <a:solidFill>
                  <a:srgbClr val="000000"/>
                </a:solidFill>
                <a:cs typeface="Arial" pitchFamily="34" charset="0"/>
              </a:rPr>
              <a:t>σ</a:t>
            </a:r>
            <a:r>
              <a:rPr lang="pl-PL" sz="2000" b="1" i="1">
                <a:solidFill>
                  <a:srgbClr val="000000"/>
                </a:solidFill>
              </a:rPr>
              <a:t>)</a:t>
            </a:r>
            <a:endParaRPr lang="en-US" sz="2000" b="1" i="1">
              <a:solidFill>
                <a:srgbClr val="000000"/>
              </a:solidFill>
            </a:endParaRPr>
          </a:p>
        </p:txBody>
      </p:sp>
      <p:sp>
        <p:nvSpPr>
          <p:cNvPr id="2059" name="TextBox 34"/>
          <p:cNvSpPr txBox="1">
            <a:spLocks noChangeArrowheads="1"/>
          </p:cNvSpPr>
          <p:nvPr/>
        </p:nvSpPr>
        <p:spPr bwMode="auto">
          <a:xfrm>
            <a:off x="8413750" y="3171825"/>
            <a:ext cx="7302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scale</a:t>
            </a:r>
          </a:p>
        </p:txBody>
      </p:sp>
      <p:sp>
        <p:nvSpPr>
          <p:cNvPr id="2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pPr eaLnBrk="1" hangingPunct="1"/>
            <a:r>
              <a:rPr lang="en-US"/>
              <a:t>Scale invariant interest points</a:t>
            </a:r>
          </a:p>
        </p:txBody>
      </p:sp>
      <p:sp>
        <p:nvSpPr>
          <p:cNvPr id="2061" name="Rectangle 3"/>
          <p:cNvSpPr txBox="1">
            <a:spLocks noChangeArrowheads="1"/>
          </p:cNvSpPr>
          <p:nvPr/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Interest points are local maxima in both position and scale.</a:t>
            </a:r>
          </a:p>
        </p:txBody>
      </p:sp>
      <p:grpSp>
        <p:nvGrpSpPr>
          <p:cNvPr id="3" name="Group 44"/>
          <p:cNvGrpSpPr>
            <a:grpSpLocks noChangeAspect="1"/>
          </p:cNvGrpSpPr>
          <p:nvPr/>
        </p:nvGrpSpPr>
        <p:grpSpPr bwMode="auto">
          <a:xfrm>
            <a:off x="3878263" y="1165225"/>
            <a:ext cx="2176462" cy="5915025"/>
            <a:chOff x="3914766" y="654012"/>
            <a:chExt cx="2231073" cy="6063993"/>
          </a:xfrm>
        </p:grpSpPr>
        <p:pic>
          <p:nvPicPr>
            <p:cNvPr id="2064" name="Picture 35" descr="sunflower_out_squared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51279" y="654012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37" descr="sunflower_out_squared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39528" y="1783080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41" descr="sunflower_out_squared3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291781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7" name="Picture 42" descr="sunflower_out_squared4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401320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43" descr="sunflower_out_squared5.jp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5072085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63" name="TextBox 45"/>
          <p:cNvSpPr txBox="1">
            <a:spLocks noChangeArrowheads="1"/>
          </p:cNvSpPr>
          <p:nvPr/>
        </p:nvSpPr>
        <p:spPr bwMode="auto">
          <a:xfrm>
            <a:off x="2016125" y="6130925"/>
            <a:ext cx="2336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Squared filter response maps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20053" y="6520093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870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15"/>
          <p:cNvSpPr>
            <a:spLocks noChangeAspect="1" noChangeArrowheads="1"/>
          </p:cNvSpPr>
          <p:nvPr/>
        </p:nvSpPr>
        <p:spPr bwMode="auto">
          <a:xfrm>
            <a:off x="6432564" y="3611726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Oval 15"/>
          <p:cNvSpPr>
            <a:spLocks noChangeAspect="1" noChangeArrowheads="1"/>
          </p:cNvSpPr>
          <p:nvPr/>
        </p:nvSpPr>
        <p:spPr bwMode="auto">
          <a:xfrm>
            <a:off x="2241564" y="3511481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5137164" y="2392526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946164" y="2316326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scale selection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9906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Intuition: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 scale that gives local maxima of some function </a:t>
            </a:r>
            <a:r>
              <a:rPr lang="en-US" sz="2400" i="1" dirty="0">
                <a:solidFill>
                  <a:srgbClr val="000000"/>
                </a:solidFill>
              </a:rPr>
              <a:t>f </a:t>
            </a:r>
            <a:r>
              <a:rPr lang="en-US" sz="2400" dirty="0">
                <a:solidFill>
                  <a:srgbClr val="000000"/>
                </a:solidFill>
              </a:rPr>
              <a:t>in both position and scale.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6788004" y="2456001"/>
            <a:ext cx="620192" cy="1404551"/>
          </a:xfrm>
          <a:custGeom>
            <a:avLst/>
            <a:gdLst>
              <a:gd name="T0" fmla="*/ 0 w 544"/>
              <a:gd name="T1" fmla="*/ 2147483647 h 1232"/>
              <a:gd name="T2" fmla="*/ 1088707408 w 544"/>
              <a:gd name="T3" fmla="*/ 2147483647 h 1232"/>
              <a:gd name="T4" fmla="*/ 1330642300 w 544"/>
              <a:gd name="T5" fmla="*/ 1572577274 h 1232"/>
              <a:gd name="T6" fmla="*/ 846772517 w 544"/>
              <a:gd name="T7" fmla="*/ 604837459 h 1232"/>
              <a:gd name="T8" fmla="*/ 1330642300 w 544"/>
              <a:gd name="T9" fmla="*/ 0 h 12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1232"/>
              <a:gd name="T17" fmla="*/ 544 w 544"/>
              <a:gd name="T18" fmla="*/ 1232 h 12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1232">
                <a:moveTo>
                  <a:pt x="0" y="1104"/>
                </a:moveTo>
                <a:cubicBezTo>
                  <a:pt x="172" y="1168"/>
                  <a:pt x="344" y="1232"/>
                  <a:pt x="432" y="1152"/>
                </a:cubicBezTo>
                <a:cubicBezTo>
                  <a:pt x="520" y="1072"/>
                  <a:pt x="544" y="776"/>
                  <a:pt x="528" y="624"/>
                </a:cubicBezTo>
                <a:cubicBezTo>
                  <a:pt x="512" y="472"/>
                  <a:pt x="336" y="344"/>
                  <a:pt x="336" y="240"/>
                </a:cubicBezTo>
                <a:cubicBezTo>
                  <a:pt x="336" y="136"/>
                  <a:pt x="432" y="68"/>
                  <a:pt x="52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reeform 3"/>
          <p:cNvSpPr>
            <a:spLocks/>
          </p:cNvSpPr>
          <p:nvPr/>
        </p:nvSpPr>
        <p:spPr bwMode="auto">
          <a:xfrm>
            <a:off x="5748272" y="3941497"/>
            <a:ext cx="756998" cy="965629"/>
          </a:xfrm>
          <a:custGeom>
            <a:avLst/>
            <a:gdLst>
              <a:gd name="T0" fmla="*/ 0 w 664"/>
              <a:gd name="T1" fmla="*/ 1993442278 h 847"/>
              <a:gd name="T2" fmla="*/ 1209674952 w 664"/>
              <a:gd name="T3" fmla="*/ 1993442278 h 847"/>
              <a:gd name="T4" fmla="*/ 967740041 w 664"/>
              <a:gd name="T5" fmla="*/ 1146669940 h 847"/>
              <a:gd name="T6" fmla="*/ 1572577319 w 664"/>
              <a:gd name="T7" fmla="*/ 904735100 h 847"/>
              <a:gd name="T8" fmla="*/ 1572577319 w 664"/>
              <a:gd name="T9" fmla="*/ 541832641 h 847"/>
              <a:gd name="T10" fmla="*/ 1514614540 w 664"/>
              <a:gd name="T11" fmla="*/ 0 h 8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4"/>
              <a:gd name="T19" fmla="*/ 0 h 847"/>
              <a:gd name="T20" fmla="*/ 664 w 664"/>
              <a:gd name="T21" fmla="*/ 847 h 8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4" h="847">
                <a:moveTo>
                  <a:pt x="0" y="791"/>
                </a:moveTo>
                <a:cubicBezTo>
                  <a:pt x="208" y="819"/>
                  <a:pt x="416" y="847"/>
                  <a:pt x="480" y="791"/>
                </a:cubicBezTo>
                <a:cubicBezTo>
                  <a:pt x="544" y="735"/>
                  <a:pt x="360" y="527"/>
                  <a:pt x="384" y="455"/>
                </a:cubicBezTo>
                <a:cubicBezTo>
                  <a:pt x="408" y="383"/>
                  <a:pt x="584" y="399"/>
                  <a:pt x="624" y="359"/>
                </a:cubicBezTo>
                <a:cubicBezTo>
                  <a:pt x="664" y="319"/>
                  <a:pt x="628" y="275"/>
                  <a:pt x="624" y="215"/>
                </a:cubicBezTo>
                <a:cubicBezTo>
                  <a:pt x="620" y="155"/>
                  <a:pt x="610" y="77"/>
                  <a:pt x="601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1841146" y="3491910"/>
            <a:ext cx="1970020" cy="1441033"/>
          </a:xfrm>
          <a:custGeom>
            <a:avLst/>
            <a:gdLst>
              <a:gd name="T0" fmla="*/ 0 w 1728"/>
              <a:gd name="T1" fmla="*/ 2147483647 h 1264"/>
              <a:gd name="T2" fmla="*/ 241935031 w 1728"/>
              <a:gd name="T3" fmla="*/ 1008062507 h 1264"/>
              <a:gd name="T4" fmla="*/ 1088707589 w 1728"/>
              <a:gd name="T5" fmla="*/ 161289987 h 1264"/>
              <a:gd name="T6" fmla="*/ 2147483647 w 1728"/>
              <a:gd name="T7" fmla="*/ 40322497 h 1264"/>
              <a:gd name="T8" fmla="*/ 2147483647 w 1728"/>
              <a:gd name="T9" fmla="*/ 403224943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179744" y="3457708"/>
            <a:ext cx="273614" cy="27361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2036097" y="3327741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1796684" y="3119111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403364" y="2712110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Freeform 11"/>
          <p:cNvSpPr>
            <a:spLocks noChangeAspect="1"/>
          </p:cNvSpPr>
          <p:nvPr/>
        </p:nvSpPr>
        <p:spPr bwMode="auto">
          <a:xfrm>
            <a:off x="6430026" y="3683844"/>
            <a:ext cx="357978" cy="261073"/>
          </a:xfrm>
          <a:custGeom>
            <a:avLst/>
            <a:gdLst>
              <a:gd name="T0" fmla="*/ 0 w 1728"/>
              <a:gd name="T1" fmla="*/ 104556285 h 1264"/>
              <a:gd name="T2" fmla="*/ 7988581 w 1728"/>
              <a:gd name="T3" fmla="*/ 33087328 h 1264"/>
              <a:gd name="T4" fmla="*/ 35948758 w 1728"/>
              <a:gd name="T5" fmla="*/ 5294008 h 1264"/>
              <a:gd name="T6" fmla="*/ 87874692 w 1728"/>
              <a:gd name="T7" fmla="*/ 1323574 h 1264"/>
              <a:gd name="T8" fmla="*/ 143794744 w 1728"/>
              <a:gd name="T9" fmla="*/ 13234874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6227096" y="3423911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5987684" y="3215280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5594364" y="2808279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5"/>
          <p:cNvSpPr>
            <a:spLocks noChangeAspect="1" noChangeArrowheads="1"/>
          </p:cNvSpPr>
          <p:nvPr/>
        </p:nvSpPr>
        <p:spPr bwMode="auto">
          <a:xfrm>
            <a:off x="6350222" y="3542477"/>
            <a:ext cx="328337" cy="32719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9"/>
          <p:cNvGrpSpPr>
            <a:grpSpLocks/>
          </p:cNvGrpSpPr>
          <p:nvPr/>
        </p:nvGrpSpPr>
        <p:grpSpPr bwMode="auto">
          <a:xfrm>
            <a:off x="76200" y="4879996"/>
            <a:ext cx="3557588" cy="1939925"/>
            <a:chOff x="48" y="3072"/>
            <a:chExt cx="2241" cy="1222"/>
          </a:xfrm>
        </p:grpSpPr>
        <p:sp>
          <p:nvSpPr>
            <p:cNvPr id="34" name="Line 10"/>
            <p:cNvSpPr>
              <a:spLocks noChangeShapeType="1"/>
            </p:cNvSpPr>
            <p:nvPr/>
          </p:nvSpPr>
          <p:spPr bwMode="auto">
            <a:xfrm>
              <a:off x="297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Line 11"/>
            <p:cNvSpPr>
              <a:spLocks noChangeShapeType="1"/>
            </p:cNvSpPr>
            <p:nvPr/>
          </p:nvSpPr>
          <p:spPr bwMode="auto">
            <a:xfrm flipV="1">
              <a:off x="297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Text Box 12"/>
            <p:cNvSpPr txBox="1">
              <a:spLocks noChangeArrowheads="1"/>
            </p:cNvSpPr>
            <p:nvPr/>
          </p:nvSpPr>
          <p:spPr bwMode="auto">
            <a:xfrm>
              <a:off x="48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1477" y="4044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1500" y="3262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1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528" y="3368"/>
              <a:ext cx="1632" cy="568"/>
            </a:xfrm>
            <a:custGeom>
              <a:avLst/>
              <a:gdLst>
                <a:gd name="T0" fmla="*/ 0 w 1632"/>
                <a:gd name="T1" fmla="*/ 568 h 568"/>
                <a:gd name="T2" fmla="*/ 288 w 1632"/>
                <a:gd name="T3" fmla="*/ 40 h 568"/>
                <a:gd name="T4" fmla="*/ 912 w 1632"/>
                <a:gd name="T5" fmla="*/ 328 h 568"/>
                <a:gd name="T6" fmla="*/ 1392 w 1632"/>
                <a:gd name="T7" fmla="*/ 472 h 568"/>
                <a:gd name="T8" fmla="*/ 163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0" name="Group 16"/>
          <p:cNvGrpSpPr>
            <a:grpSpLocks/>
          </p:cNvGrpSpPr>
          <p:nvPr/>
        </p:nvGrpSpPr>
        <p:grpSpPr bwMode="auto">
          <a:xfrm>
            <a:off x="5391151" y="4864120"/>
            <a:ext cx="3500438" cy="1960563"/>
            <a:chOff x="3396" y="3072"/>
            <a:chExt cx="2205" cy="1235"/>
          </a:xfrm>
        </p:grpSpPr>
        <p:sp>
          <p:nvSpPr>
            <p:cNvPr id="41" name="Line 17"/>
            <p:cNvSpPr>
              <a:spLocks noChangeShapeType="1"/>
            </p:cNvSpPr>
            <p:nvPr/>
          </p:nvSpPr>
          <p:spPr bwMode="auto">
            <a:xfrm>
              <a:off x="3645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V="1">
              <a:off x="3645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3396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4789" y="4057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812" y="3272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2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"/>
            <p:cNvSpPr>
              <a:spLocks/>
            </p:cNvSpPr>
            <p:nvPr/>
          </p:nvSpPr>
          <p:spPr bwMode="auto">
            <a:xfrm>
              <a:off x="3744" y="3368"/>
              <a:ext cx="864" cy="568"/>
            </a:xfrm>
            <a:custGeom>
              <a:avLst/>
              <a:gdLst>
                <a:gd name="T0" fmla="*/ 0 w 1632"/>
                <a:gd name="T1" fmla="*/ 568 h 568"/>
                <a:gd name="T2" fmla="*/ 80 w 1632"/>
                <a:gd name="T3" fmla="*/ 40 h 568"/>
                <a:gd name="T4" fmla="*/ 256 w 1632"/>
                <a:gd name="T5" fmla="*/ 328 h 568"/>
                <a:gd name="T6" fmla="*/ 390 w 1632"/>
                <a:gd name="T7" fmla="*/ 472 h 568"/>
                <a:gd name="T8" fmla="*/ 457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19200" y="5353069"/>
            <a:ext cx="404813" cy="1524000"/>
            <a:chOff x="1219200" y="5353069"/>
            <a:chExt cx="404813" cy="1524000"/>
          </a:xfrm>
        </p:grpSpPr>
        <p:sp>
          <p:nvSpPr>
            <p:cNvPr id="47" name="Oval 21"/>
            <p:cNvSpPr>
              <a:spLocks noChangeArrowheads="1"/>
            </p:cNvSpPr>
            <p:nvPr/>
          </p:nvSpPr>
          <p:spPr bwMode="auto">
            <a:xfrm>
              <a:off x="1295400" y="5353069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8" name="Group 25"/>
            <p:cNvGrpSpPr>
              <a:grpSpLocks/>
            </p:cNvGrpSpPr>
            <p:nvPr/>
          </p:nvGrpSpPr>
          <p:grpSpPr bwMode="auto">
            <a:xfrm>
              <a:off x="1219200" y="5505469"/>
              <a:ext cx="404813" cy="1371600"/>
              <a:chOff x="768" y="3456"/>
              <a:chExt cx="255" cy="864"/>
            </a:xfrm>
          </p:grpSpPr>
          <p:sp>
            <p:nvSpPr>
              <p:cNvPr id="49" name="Line 26"/>
              <p:cNvSpPr>
                <a:spLocks noChangeShapeType="1"/>
              </p:cNvSpPr>
              <p:nvPr/>
            </p:nvSpPr>
            <p:spPr bwMode="auto">
              <a:xfrm>
                <a:off x="864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Text Box 27"/>
              <p:cNvSpPr txBox="1">
                <a:spLocks noChangeArrowheads="1"/>
              </p:cNvSpPr>
              <p:nvPr/>
            </p:nvSpPr>
            <p:spPr bwMode="auto">
              <a:xfrm>
                <a:off x="768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6096000" y="5345160"/>
            <a:ext cx="404813" cy="1552575"/>
            <a:chOff x="6096000" y="5345160"/>
            <a:chExt cx="404813" cy="1552575"/>
          </a:xfrm>
        </p:grpSpPr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6157913" y="534516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52" name="Group 28"/>
            <p:cNvGrpSpPr>
              <a:grpSpLocks/>
            </p:cNvGrpSpPr>
            <p:nvPr/>
          </p:nvGrpSpPr>
          <p:grpSpPr bwMode="auto">
            <a:xfrm>
              <a:off x="6096000" y="5526135"/>
              <a:ext cx="404813" cy="1371600"/>
              <a:chOff x="3840" y="3456"/>
              <a:chExt cx="255" cy="864"/>
            </a:xfrm>
          </p:grpSpPr>
          <p:sp>
            <p:nvSpPr>
              <p:cNvPr id="53" name="Line 29"/>
              <p:cNvSpPr>
                <a:spLocks noChangeShapeType="1"/>
              </p:cNvSpPr>
              <p:nvPr/>
            </p:nvSpPr>
            <p:spPr bwMode="auto">
              <a:xfrm>
                <a:off x="3936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Text Box 30"/>
              <p:cNvSpPr txBox="1">
                <a:spLocks noChangeArrowheads="1"/>
              </p:cNvSpPr>
              <p:nvPr/>
            </p:nvSpPr>
            <p:spPr bwMode="auto">
              <a:xfrm>
                <a:off x="3840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E07370F-B2E3-474A-A776-5982A2A0937C}"/>
              </a:ext>
            </a:extLst>
          </p:cNvPr>
          <p:cNvSpPr txBox="1"/>
          <p:nvPr/>
        </p:nvSpPr>
        <p:spPr>
          <a:xfrm>
            <a:off x="6902040" y="273459"/>
            <a:ext cx="180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from: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999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2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33634" name="Picture 2"/>
          <p:cNvPicPr>
            <a:picLocks noChangeAspect="1" noChangeArrowheads="1"/>
          </p:cNvPicPr>
          <p:nvPr/>
        </p:nvPicPr>
        <p:blipFill>
          <a:blip r:embed="rId3" cstate="print"/>
          <a:srcRect l="3824" t="24236" r="1838" b="2965"/>
          <a:stretch>
            <a:fillRect/>
          </a:stretch>
        </p:blipFill>
        <p:spPr bwMode="auto">
          <a:xfrm>
            <a:off x="-57276" y="1095390"/>
            <a:ext cx="9201276" cy="514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73005" y="6350040"/>
            <a:ext cx="832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T. </a:t>
            </a:r>
            <a:r>
              <a:rPr lang="en-US" dirty="0" err="1">
                <a:solidFill>
                  <a:srgbClr val="000000"/>
                </a:solidFill>
              </a:rPr>
              <a:t>Lindeberg</a:t>
            </a:r>
            <a:r>
              <a:rPr lang="en-US" dirty="0">
                <a:solidFill>
                  <a:srgbClr val="000000"/>
                </a:solidFill>
              </a:rPr>
              <a:t>.  Feature detection with automatic scale selection.  IJCV 1998.</a:t>
            </a:r>
          </a:p>
        </p:txBody>
      </p:sp>
    </p:spTree>
    <p:extLst>
      <p:ext uri="{BB962C8B-B14F-4D97-AF65-F5344CB8AC3E}">
        <p14:creationId xmlns:p14="http://schemas.microsoft.com/office/powerpoint/2010/main" val="274307865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detector: Example</a:t>
            </a:r>
          </a:p>
        </p:txBody>
      </p:sp>
      <p:pic>
        <p:nvPicPr>
          <p:cNvPr id="930819" name="Picture 3" descr="butterfl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4690" y="1603350"/>
            <a:ext cx="4736579" cy="3420379"/>
          </a:xfrm>
          <a:prstGeom prst="rect">
            <a:avLst/>
          </a:prstGeom>
          <a:noFill/>
        </p:spPr>
      </p:pic>
      <p:sp>
        <p:nvSpPr>
          <p:cNvPr id="930820" name="Text Box 4"/>
          <p:cNvSpPr txBox="1">
            <a:spLocks noChangeArrowheads="1"/>
          </p:cNvSpPr>
          <p:nvPr/>
        </p:nvSpPr>
        <p:spPr bwMode="auto">
          <a:xfrm>
            <a:off x="6872319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</a:rPr>
              <a:t>Image credit: Lana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pic>
        <p:nvPicPr>
          <p:cNvPr id="5" name="Picture 3" descr="butterfly_circl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6388" y="1603350"/>
            <a:ext cx="4706104" cy="33957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732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975656" cy="5257800"/>
          </a:xfrm>
        </p:spPr>
        <p:txBody>
          <a:bodyPr/>
          <a:lstStyle/>
          <a:p>
            <a:r>
              <a:rPr lang="en-US" dirty="0"/>
              <a:t>We can approximate the </a:t>
            </a:r>
            <a:r>
              <a:rPr lang="en-US" dirty="0" err="1"/>
              <a:t>Laplacian</a:t>
            </a:r>
            <a:r>
              <a:rPr lang="en-US" dirty="0"/>
              <a:t> with a difference of Gaussians; more efficient to implement.</a:t>
            </a:r>
          </a:p>
        </p:txBody>
      </p:sp>
      <p:graphicFrame>
        <p:nvGraphicFramePr>
          <p:cNvPr id="936963" name="Object 3"/>
          <p:cNvGraphicFramePr>
            <a:graphicFrameLocks noChangeAspect="1"/>
          </p:cNvGraphicFramePr>
          <p:nvPr/>
        </p:nvGraphicFramePr>
        <p:xfrm>
          <a:off x="457200" y="25908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0" name="Equation" r:id="rId4" imgW="2120900" imgH="279400" progId="">
                  <p:embed/>
                </p:oleObj>
              </mc:Choice>
              <mc:Fallback>
                <p:oleObj name="Equation" r:id="rId4" imgW="2120900" imgH="279400" progId="">
                  <p:embed/>
                  <p:pic>
                    <p:nvPicPr>
                      <p:cNvPr id="9369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6964" name="Object 4"/>
          <p:cNvGraphicFramePr>
            <a:graphicFrameLocks noChangeAspect="1"/>
          </p:cNvGraphicFramePr>
          <p:nvPr/>
        </p:nvGraphicFramePr>
        <p:xfrm>
          <a:off x="457200" y="37941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1" name="Equation" r:id="rId6" imgW="1916868" imgH="203112" progId="">
                  <p:embed/>
                </p:oleObj>
              </mc:Choice>
              <mc:Fallback>
                <p:oleObj name="Equation" r:id="rId6" imgW="1916868" imgH="203112" progId="">
                  <p:embed/>
                  <p:pic>
                    <p:nvPicPr>
                      <p:cNvPr id="9369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941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6966" name="Text Box 6"/>
          <p:cNvSpPr txBox="1">
            <a:spLocks noChangeArrowheads="1"/>
          </p:cNvSpPr>
          <p:nvPr/>
        </p:nvSpPr>
        <p:spPr bwMode="auto">
          <a:xfrm>
            <a:off x="609600" y="3124200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7" name="Text Box 7"/>
          <p:cNvSpPr txBox="1">
            <a:spLocks noChangeArrowheads="1"/>
          </p:cNvSpPr>
          <p:nvPr/>
        </p:nvSpPr>
        <p:spPr bwMode="auto">
          <a:xfrm>
            <a:off x="549275" y="4175125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448312" y="2552688"/>
            <a:ext cx="985851" cy="4381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2286000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print"/>
          <a:srcRect l="6250" t="28032" b="33154"/>
          <a:stretch>
            <a:fillRect/>
          </a:stretch>
        </p:blipFill>
        <p:spPr bwMode="auto">
          <a:xfrm>
            <a:off x="292104" y="4744757"/>
            <a:ext cx="6689754" cy="2006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440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752600" y="1143000"/>
          <a:ext cx="5784850" cy="425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5" name="Bitmap Image" r:id="rId4" imgW="8032176" imgH="5906012" progId="PBrush">
                  <p:embed/>
                </p:oleObj>
              </mc:Choice>
              <mc:Fallback>
                <p:oleObj name="Bitmap Image" r:id="rId4" imgW="8032176" imgH="5906012" progId="PBrush">
                  <p:embed/>
                  <p:pic>
                    <p:nvPicPr>
                      <p:cNvPr id="2355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143000"/>
                        <a:ext cx="5784850" cy="425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Efficient implementation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228600" y="5791200"/>
            <a:ext cx="86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/>
              <a:t>David G. Lowe. </a:t>
            </a:r>
            <a:r>
              <a:rPr lang="en-US" sz="2000" b="1">
                <a:hlinkClick r:id="rId6"/>
              </a:rPr>
              <a:t>"Distinctive image features from scale-invariant keypoints.”</a:t>
            </a:r>
            <a:r>
              <a:rPr lang="en-US" sz="2000" b="1"/>
              <a:t> </a:t>
            </a:r>
            <a:r>
              <a:rPr lang="en-US" sz="2000" i="1"/>
              <a:t>IJCV</a:t>
            </a:r>
            <a:r>
              <a:rPr lang="en-US" sz="2000"/>
              <a:t> 60 (2), pp. 91-110, 2004. </a:t>
            </a:r>
          </a:p>
        </p:txBody>
      </p:sp>
    </p:spTree>
    <p:extLst>
      <p:ext uri="{BB962C8B-B14F-4D97-AF65-F5344CB8AC3E}">
        <p14:creationId xmlns:p14="http://schemas.microsoft.com/office/powerpoint/2010/main" val="1189597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4525963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Feature Detection</a:t>
            </a:r>
            <a:br>
              <a:rPr lang="en-US" sz="2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Identify the interest points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b="1" dirty="0"/>
              <a:t>Feature Description</a:t>
            </a:r>
            <a:br>
              <a:rPr lang="en-US" dirty="0"/>
            </a:br>
            <a:r>
              <a:rPr lang="en-US" dirty="0"/>
              <a:t>Extract vector feature descriptor surrounding each interest point</a:t>
            </a:r>
            <a:endParaRPr lang="en-US" sz="1000" b="1" dirty="0"/>
          </a:p>
          <a:p>
            <a:pPr marL="514350" indent="-514350">
              <a:buFont typeface="+mj-lt"/>
              <a:buAutoNum type="arabicParenR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Feature Matching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Determine correspondence between descriptors in two views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Image Alignment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Compute a transformation matrix between two images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68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12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9369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404931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5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881590F-9E52-4085-95AB-07EB27ACCB97}"/>
              </a:ext>
            </a:extLst>
          </p:cNvPr>
          <p:cNvSpPr txBox="1"/>
          <p:nvPr/>
        </p:nvSpPr>
        <p:spPr>
          <a:xfrm>
            <a:off x="7089997" y="6549834"/>
            <a:ext cx="212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from: K. Grauman</a:t>
            </a:r>
          </a:p>
        </p:txBody>
      </p:sp>
      <p:pic>
        <p:nvPicPr>
          <p:cNvPr id="24" name="Picture 23" descr="homography">
            <a:extLst>
              <a:ext uri="{FF2B5EF4-FFF2-40B4-BE49-F238E27FC236}">
                <a16:creationId xmlns:a16="http://schemas.microsoft.com/office/drawing/2014/main" id="{725A4D7F-404D-4648-91FA-DBE7DD2E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84873" y="5273070"/>
            <a:ext cx="2986087" cy="149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6BADA5-79D3-4FE6-BEA5-C0BFC251A0D4}"/>
              </a:ext>
            </a:extLst>
          </p:cNvPr>
          <p:cNvSpPr/>
          <p:nvPr/>
        </p:nvSpPr>
        <p:spPr>
          <a:xfrm>
            <a:off x="4800600" y="5328148"/>
            <a:ext cx="4343401" cy="1236411"/>
          </a:xfrm>
          <a:prstGeom prst="rect">
            <a:avLst/>
          </a:prstGeom>
          <a:solidFill>
            <a:schemeClr val="bg1">
              <a:alpha val="69000"/>
            </a:schemeClr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CF4538-E056-41BD-AEAD-9766BA88595A}"/>
              </a:ext>
            </a:extLst>
          </p:cNvPr>
          <p:cNvSpPr/>
          <p:nvPr/>
        </p:nvSpPr>
        <p:spPr>
          <a:xfrm>
            <a:off x="411305" y="5194569"/>
            <a:ext cx="3607960" cy="1632263"/>
          </a:xfrm>
          <a:prstGeom prst="rect">
            <a:avLst/>
          </a:prstGeom>
          <a:solidFill>
            <a:schemeClr val="bg1">
              <a:alpha val="69000"/>
            </a:schemeClr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DD92F5-BE39-4DA6-80FB-58F92F303D8A}"/>
              </a:ext>
            </a:extLst>
          </p:cNvPr>
          <p:cNvSpPr/>
          <p:nvPr/>
        </p:nvSpPr>
        <p:spPr>
          <a:xfrm>
            <a:off x="5410200" y="980951"/>
            <a:ext cx="3008971" cy="1927977"/>
          </a:xfrm>
          <a:prstGeom prst="rect">
            <a:avLst/>
          </a:prstGeom>
          <a:solidFill>
            <a:schemeClr val="bg1">
              <a:alpha val="69000"/>
            </a:schemeClr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86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Arial" pitchFamily="34" charset="0"/>
              </a:rPr>
              <a:t>Geometric transformations</a:t>
            </a:r>
          </a:p>
        </p:txBody>
      </p:sp>
      <p:pic>
        <p:nvPicPr>
          <p:cNvPr id="8" name="Picture 5" descr="featExtrac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49362"/>
            <a:ext cx="2846388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featExtrac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0012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featData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2725" y="4992687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featData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1125" y="4984750"/>
            <a:ext cx="1590675" cy="15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3"/>
          <p:cNvSpPr>
            <a:spLocks noChangeArrowheads="1"/>
          </p:cNvSpPr>
          <p:nvPr/>
        </p:nvSpPr>
        <p:spPr bwMode="auto">
          <a:xfrm rot="3375002">
            <a:off x="2547937" y="4054475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Right Arrow 14"/>
          <p:cNvSpPr>
            <a:spLocks noChangeArrowheads="1"/>
          </p:cNvSpPr>
          <p:nvPr/>
        </p:nvSpPr>
        <p:spPr bwMode="auto">
          <a:xfrm rot="7715876">
            <a:off x="5618162" y="4083050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6600" y="53340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e.g. scale, translation, rotation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9CFA3D-46DB-4BC6-B526-2C3E79B47EC8}"/>
              </a:ext>
            </a:extLst>
          </p:cNvPr>
          <p:cNvSpPr txBox="1"/>
          <p:nvPr/>
        </p:nvSpPr>
        <p:spPr>
          <a:xfrm>
            <a:off x="7389932" y="6554569"/>
            <a:ext cx="180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from: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38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n-US"/>
              <a:t>Photometric transformations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3" cstate="print"/>
          <a:srcRect l="15833" t="31601" r="17084" b="2982"/>
          <a:stretch>
            <a:fillRect/>
          </a:stretch>
        </p:blipFill>
        <p:spPr bwMode="auto">
          <a:xfrm>
            <a:off x="304800" y="1066800"/>
            <a:ext cx="8534400" cy="508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05" name="Text Box 5"/>
          <p:cNvSpPr txBox="1">
            <a:spLocks noChangeArrowheads="1"/>
          </p:cNvSpPr>
          <p:nvPr/>
        </p:nvSpPr>
        <p:spPr bwMode="auto">
          <a:xfrm>
            <a:off x="228600" y="6278563"/>
            <a:ext cx="5638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Figure from T. Tuytelaars ECCV 2006 tutorial</a:t>
            </a:r>
          </a:p>
        </p:txBody>
      </p:sp>
      <p:sp>
        <p:nvSpPr>
          <p:cNvPr id="358406" name="Rectangle 6"/>
          <p:cNvSpPr>
            <a:spLocks noChangeArrowheads="1"/>
          </p:cNvSpPr>
          <p:nvPr/>
        </p:nvSpPr>
        <p:spPr bwMode="auto">
          <a:xfrm>
            <a:off x="304800" y="4876800"/>
            <a:ext cx="5410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8407" name="Rectangle 7"/>
          <p:cNvSpPr>
            <a:spLocks noChangeArrowheads="1"/>
          </p:cNvSpPr>
          <p:nvPr/>
        </p:nvSpPr>
        <p:spPr bwMode="auto">
          <a:xfrm>
            <a:off x="6438900" y="9144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8408" name="Rectangle 8"/>
          <p:cNvSpPr>
            <a:spLocks noChangeArrowheads="1"/>
          </p:cNvSpPr>
          <p:nvPr/>
        </p:nvSpPr>
        <p:spPr bwMode="auto">
          <a:xfrm>
            <a:off x="-2133600" y="34290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8409" name="Rectangle 9"/>
          <p:cNvSpPr>
            <a:spLocks noChangeArrowheads="1"/>
          </p:cNvSpPr>
          <p:nvPr/>
        </p:nvSpPr>
        <p:spPr bwMode="auto">
          <a:xfrm>
            <a:off x="3886200" y="914400"/>
            <a:ext cx="5410200" cy="152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980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>
                <a:latin typeface="Arial" pitchFamily="34" charset="0"/>
                <a:cs typeface="Arial" pitchFamily="34" charset="0"/>
              </a:rPr>
              <a:t>Raw patches as local descriptors</a:t>
            </a:r>
          </a:p>
        </p:txBody>
      </p:sp>
      <p:pic>
        <p:nvPicPr>
          <p:cNvPr id="113669" name="Picture 2"/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2057400" y="137160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14800" y="1600200"/>
            <a:ext cx="52578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The simplest way to describe the neighborhood around an interest point is to write down the list of intensities to form a feature vector.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But this is very sensitive to even small shifts, rotations.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2362200" y="20574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2438400" y="350520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152400" y="137160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1219200" y="350520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1219200" y="37322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1219200" y="39608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6477000" y="648866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Figure: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143880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199" y="133806"/>
            <a:ext cx="9006923" cy="1143000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itchFamily="34" charset="0"/>
                <a:cs typeface="Arial" pitchFamily="34" charset="0"/>
              </a:rPr>
              <a:t>Scale Invariant Feature Transform (SIFT) descriptor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[Lowe 2004]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278493"/>
            <a:ext cx="8077200" cy="2057400"/>
          </a:xfrm>
        </p:spPr>
        <p:txBody>
          <a:bodyPr/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Use histograms to bin pixels within sub-patches according to their orientation.</a:t>
            </a: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371600" y="2286000"/>
            <a:ext cx="4649599" cy="1932928"/>
            <a:chOff x="1056" y="2544"/>
            <a:chExt cx="4094" cy="1656"/>
          </a:xfrm>
        </p:grpSpPr>
        <p:pic>
          <p:nvPicPr>
            <p:cNvPr id="38963" name="Picture 7" descr="descrip"/>
            <p:cNvPicPr>
              <a:picLocks noChangeAspect="1" noChangeArrowheads="1"/>
            </p:cNvPicPr>
            <p:nvPr/>
          </p:nvPicPr>
          <p:blipFill>
            <a:blip r:embed="rId3" cstate="print"/>
            <a:srcRect r="56557" b="8105"/>
            <a:stretch>
              <a:fillRect/>
            </a:stretch>
          </p:blipFill>
          <p:spPr bwMode="auto">
            <a:xfrm>
              <a:off x="1056" y="2544"/>
              <a:ext cx="1505" cy="1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2725" y="2802"/>
              <a:ext cx="2425" cy="1398"/>
              <a:chOff x="2725" y="2802"/>
              <a:chExt cx="2425" cy="1398"/>
            </a:xfrm>
          </p:grpSpPr>
          <p:grpSp>
            <p:nvGrpSpPr>
              <p:cNvPr id="5" name="Group 9"/>
              <p:cNvGrpSpPr>
                <a:grpSpLocks/>
              </p:cNvGrpSpPr>
              <p:nvPr/>
            </p:nvGrpSpPr>
            <p:grpSpPr bwMode="auto">
              <a:xfrm>
                <a:off x="3455" y="2802"/>
                <a:ext cx="1695" cy="1398"/>
                <a:chOff x="4080" y="3573"/>
                <a:chExt cx="1075" cy="699"/>
              </a:xfrm>
            </p:grpSpPr>
            <p:sp>
              <p:nvSpPr>
                <p:cNvPr id="38967" name="Freeform 10"/>
                <p:cNvSpPr>
                  <a:spLocks/>
                </p:cNvSpPr>
                <p:nvPr/>
              </p:nvSpPr>
              <p:spPr bwMode="auto">
                <a:xfrm>
                  <a:off x="4129" y="3573"/>
                  <a:ext cx="958" cy="11"/>
                </a:xfrm>
                <a:custGeom>
                  <a:avLst/>
                  <a:gdLst>
                    <a:gd name="T0" fmla="*/ 106 w 8621"/>
                    <a:gd name="T1" fmla="*/ 1 h 101"/>
                    <a:gd name="T2" fmla="*/ 106 w 8621"/>
                    <a:gd name="T3" fmla="*/ 0 h 101"/>
                    <a:gd name="T4" fmla="*/ 0 w 8621"/>
                    <a:gd name="T5" fmla="*/ 0 h 101"/>
                    <a:gd name="T6" fmla="*/ 0 w 8621"/>
                    <a:gd name="T7" fmla="*/ 1 h 101"/>
                    <a:gd name="T8" fmla="*/ 106 w 8621"/>
                    <a:gd name="T9" fmla="*/ 1 h 101"/>
                    <a:gd name="T10" fmla="*/ 105 w 8621"/>
                    <a:gd name="T11" fmla="*/ 1 h 101"/>
                    <a:gd name="T12" fmla="*/ 106 w 8621"/>
                    <a:gd name="T13" fmla="*/ 1 h 101"/>
                    <a:gd name="T14" fmla="*/ 106 w 8621"/>
                    <a:gd name="T15" fmla="*/ 0 h 101"/>
                    <a:gd name="T16" fmla="*/ 106 w 8621"/>
                    <a:gd name="T17" fmla="*/ 0 h 101"/>
                    <a:gd name="T18" fmla="*/ 106 w 8621"/>
                    <a:gd name="T19" fmla="*/ 1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1"/>
                    <a:gd name="T31" fmla="*/ 0 h 101"/>
                    <a:gd name="T32" fmla="*/ 8621 w 8621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1" h="101">
                      <a:moveTo>
                        <a:pt x="8621" y="51"/>
                      </a:moveTo>
                      <a:lnTo>
                        <a:pt x="8576" y="0"/>
                      </a:lnTo>
                      <a:lnTo>
                        <a:pt x="0" y="0"/>
                      </a:lnTo>
                      <a:lnTo>
                        <a:pt x="0" y="101"/>
                      </a:lnTo>
                      <a:lnTo>
                        <a:pt x="8576" y="101"/>
                      </a:lnTo>
                      <a:lnTo>
                        <a:pt x="8530" y="51"/>
                      </a:lnTo>
                      <a:lnTo>
                        <a:pt x="8621" y="51"/>
                      </a:lnTo>
                      <a:lnTo>
                        <a:pt x="8621" y="0"/>
                      </a:lnTo>
                      <a:lnTo>
                        <a:pt x="8576" y="0"/>
                      </a:lnTo>
                      <a:lnTo>
                        <a:pt x="8621" y="5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68" name="Freeform 11"/>
                <p:cNvSpPr>
                  <a:spLocks/>
                </p:cNvSpPr>
                <p:nvPr/>
              </p:nvSpPr>
              <p:spPr bwMode="auto">
                <a:xfrm>
                  <a:off x="5076" y="3579"/>
                  <a:ext cx="11" cy="545"/>
                </a:xfrm>
                <a:custGeom>
                  <a:avLst/>
                  <a:gdLst>
                    <a:gd name="T0" fmla="*/ 1 w 91"/>
                    <a:gd name="T1" fmla="*/ 54 h 5457"/>
                    <a:gd name="T2" fmla="*/ 1 w 91"/>
                    <a:gd name="T3" fmla="*/ 54 h 5457"/>
                    <a:gd name="T4" fmla="*/ 1 w 91"/>
                    <a:gd name="T5" fmla="*/ 0 h 5457"/>
                    <a:gd name="T6" fmla="*/ 0 w 91"/>
                    <a:gd name="T7" fmla="*/ 0 h 5457"/>
                    <a:gd name="T8" fmla="*/ 0 w 91"/>
                    <a:gd name="T9" fmla="*/ 54 h 5457"/>
                    <a:gd name="T10" fmla="*/ 1 w 91"/>
                    <a:gd name="T11" fmla="*/ 53 h 5457"/>
                    <a:gd name="T12" fmla="*/ 1 w 91"/>
                    <a:gd name="T13" fmla="*/ 54 h 5457"/>
                    <a:gd name="T14" fmla="*/ 1 w 91"/>
                    <a:gd name="T15" fmla="*/ 54 h 5457"/>
                    <a:gd name="T16" fmla="*/ 1 w 91"/>
                    <a:gd name="T17" fmla="*/ 54 h 5457"/>
                    <a:gd name="T18" fmla="*/ 1 w 91"/>
                    <a:gd name="T19" fmla="*/ 54 h 545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7"/>
                    <a:gd name="T32" fmla="*/ 91 w 91"/>
                    <a:gd name="T33" fmla="*/ 5457 h 545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7">
                      <a:moveTo>
                        <a:pt x="46" y="5457"/>
                      </a:moveTo>
                      <a:lnTo>
                        <a:pt x="91" y="5407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5407"/>
                      </a:lnTo>
                      <a:lnTo>
                        <a:pt x="46" y="5357"/>
                      </a:lnTo>
                      <a:lnTo>
                        <a:pt x="46" y="5457"/>
                      </a:lnTo>
                      <a:lnTo>
                        <a:pt x="91" y="5457"/>
                      </a:lnTo>
                      <a:lnTo>
                        <a:pt x="91" y="5407"/>
                      </a:lnTo>
                      <a:lnTo>
                        <a:pt x="46" y="5457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69" name="Freeform 12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958" cy="10"/>
                </a:xfrm>
                <a:custGeom>
                  <a:avLst/>
                  <a:gdLst>
                    <a:gd name="T0" fmla="*/ 0 w 8622"/>
                    <a:gd name="T1" fmla="*/ 1 h 100"/>
                    <a:gd name="T2" fmla="*/ 1 w 8622"/>
                    <a:gd name="T3" fmla="*/ 1 h 100"/>
                    <a:gd name="T4" fmla="*/ 106 w 8622"/>
                    <a:gd name="T5" fmla="*/ 1 h 100"/>
                    <a:gd name="T6" fmla="*/ 106 w 8622"/>
                    <a:gd name="T7" fmla="*/ 0 h 100"/>
                    <a:gd name="T8" fmla="*/ 1 w 8622"/>
                    <a:gd name="T9" fmla="*/ 0 h 100"/>
                    <a:gd name="T10" fmla="*/ 1 w 8622"/>
                    <a:gd name="T11" fmla="*/ 1 h 100"/>
                    <a:gd name="T12" fmla="*/ 0 w 8622"/>
                    <a:gd name="T13" fmla="*/ 1 h 100"/>
                    <a:gd name="T14" fmla="*/ 0 w 8622"/>
                    <a:gd name="T15" fmla="*/ 1 h 100"/>
                    <a:gd name="T16" fmla="*/ 1 w 8622"/>
                    <a:gd name="T17" fmla="*/ 1 h 100"/>
                    <a:gd name="T18" fmla="*/ 0 w 8622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2"/>
                    <a:gd name="T31" fmla="*/ 0 h 100"/>
                    <a:gd name="T32" fmla="*/ 8622 w 8622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2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8622" y="100"/>
                      </a:lnTo>
                      <a:lnTo>
                        <a:pt x="8622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70" name="Freeform 13"/>
                <p:cNvSpPr>
                  <a:spLocks/>
                </p:cNvSpPr>
                <p:nvPr/>
              </p:nvSpPr>
              <p:spPr bwMode="auto">
                <a:xfrm>
                  <a:off x="4124" y="3573"/>
                  <a:ext cx="10" cy="546"/>
                </a:xfrm>
                <a:custGeom>
                  <a:avLst/>
                  <a:gdLst>
                    <a:gd name="T0" fmla="*/ 1 w 91"/>
                    <a:gd name="T1" fmla="*/ 0 h 5458"/>
                    <a:gd name="T2" fmla="*/ 0 w 91"/>
                    <a:gd name="T3" fmla="*/ 1 h 5458"/>
                    <a:gd name="T4" fmla="*/ 0 w 91"/>
                    <a:gd name="T5" fmla="*/ 55 h 5458"/>
                    <a:gd name="T6" fmla="*/ 1 w 91"/>
                    <a:gd name="T7" fmla="*/ 55 h 5458"/>
                    <a:gd name="T8" fmla="*/ 1 w 91"/>
                    <a:gd name="T9" fmla="*/ 1 h 5458"/>
                    <a:gd name="T10" fmla="*/ 1 w 91"/>
                    <a:gd name="T11" fmla="*/ 1 h 5458"/>
                    <a:gd name="T12" fmla="*/ 1 w 91"/>
                    <a:gd name="T13" fmla="*/ 0 h 5458"/>
                    <a:gd name="T14" fmla="*/ 0 w 91"/>
                    <a:gd name="T15" fmla="*/ 0 h 5458"/>
                    <a:gd name="T16" fmla="*/ 0 w 91"/>
                    <a:gd name="T17" fmla="*/ 1 h 5458"/>
                    <a:gd name="T18" fmla="*/ 1 w 91"/>
                    <a:gd name="T19" fmla="*/ 0 h 545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8"/>
                    <a:gd name="T32" fmla="*/ 91 w 91"/>
                    <a:gd name="T33" fmla="*/ 5458 h 545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8">
                      <a:moveTo>
                        <a:pt x="46" y="0"/>
                      </a:moveTo>
                      <a:lnTo>
                        <a:pt x="0" y="51"/>
                      </a:lnTo>
                      <a:lnTo>
                        <a:pt x="0" y="5458"/>
                      </a:lnTo>
                      <a:lnTo>
                        <a:pt x="91" y="5458"/>
                      </a:lnTo>
                      <a:lnTo>
                        <a:pt x="91" y="51"/>
                      </a:lnTo>
                      <a:lnTo>
                        <a:pt x="46" y="101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1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71" name="Rectangle 14"/>
                <p:cNvSpPr>
                  <a:spLocks noChangeArrowheads="1"/>
                </p:cNvSpPr>
                <p:nvPr/>
              </p:nvSpPr>
              <p:spPr bwMode="auto">
                <a:xfrm>
                  <a:off x="4129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72" name="Freeform 15"/>
                <p:cNvSpPr>
                  <a:spLocks/>
                </p:cNvSpPr>
                <p:nvPr/>
              </p:nvSpPr>
              <p:spPr bwMode="auto">
                <a:xfrm>
                  <a:off x="4129" y="3979"/>
                  <a:ext cx="141" cy="10"/>
                </a:xfrm>
                <a:custGeom>
                  <a:avLst/>
                  <a:gdLst>
                    <a:gd name="T0" fmla="*/ 16 w 1270"/>
                    <a:gd name="T1" fmla="*/ 1 h 100"/>
                    <a:gd name="T2" fmla="*/ 15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1 h 100"/>
                    <a:gd name="T8" fmla="*/ 15 w 1270"/>
                    <a:gd name="T9" fmla="*/ 1 h 100"/>
                    <a:gd name="T10" fmla="*/ 15 w 1270"/>
                    <a:gd name="T11" fmla="*/ 1 h 100"/>
                    <a:gd name="T12" fmla="*/ 16 w 1270"/>
                    <a:gd name="T13" fmla="*/ 1 h 100"/>
                    <a:gd name="T14" fmla="*/ 16 w 1270"/>
                    <a:gd name="T15" fmla="*/ 0 h 100"/>
                    <a:gd name="T16" fmla="*/ 15 w 1270"/>
                    <a:gd name="T17" fmla="*/ 0 h 100"/>
                    <a:gd name="T18" fmla="*/ 16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73" name="Freeform 16"/>
                <p:cNvSpPr>
                  <a:spLocks/>
                </p:cNvSpPr>
                <p:nvPr/>
              </p:nvSpPr>
              <p:spPr bwMode="auto">
                <a:xfrm>
                  <a:off x="4260" y="3984"/>
                  <a:ext cx="10" cy="140"/>
                </a:xfrm>
                <a:custGeom>
                  <a:avLst/>
                  <a:gdLst>
                    <a:gd name="T0" fmla="*/ 1 w 90"/>
                    <a:gd name="T1" fmla="*/ 14 h 1402"/>
                    <a:gd name="T2" fmla="*/ 1 w 90"/>
                    <a:gd name="T3" fmla="*/ 13 h 1402"/>
                    <a:gd name="T4" fmla="*/ 1 w 90"/>
                    <a:gd name="T5" fmla="*/ 0 h 1402"/>
                    <a:gd name="T6" fmla="*/ 0 w 90"/>
                    <a:gd name="T7" fmla="*/ 0 h 1402"/>
                    <a:gd name="T8" fmla="*/ 0 w 90"/>
                    <a:gd name="T9" fmla="*/ 13 h 1402"/>
                    <a:gd name="T10" fmla="*/ 1 w 90"/>
                    <a:gd name="T11" fmla="*/ 13 h 1402"/>
                    <a:gd name="T12" fmla="*/ 1 w 90"/>
                    <a:gd name="T13" fmla="*/ 14 h 1402"/>
                    <a:gd name="T14" fmla="*/ 1 w 90"/>
                    <a:gd name="T15" fmla="*/ 14 h 1402"/>
                    <a:gd name="T16" fmla="*/ 1 w 90"/>
                    <a:gd name="T17" fmla="*/ 13 h 1402"/>
                    <a:gd name="T18" fmla="*/ 1 w 90"/>
                    <a:gd name="T19" fmla="*/ 14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1402"/>
                      </a:moveTo>
                      <a:lnTo>
                        <a:pt x="90" y="135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0" y="1402"/>
                      </a:lnTo>
                      <a:lnTo>
                        <a:pt x="90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74" name="Freeform 17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141" cy="10"/>
                </a:xfrm>
                <a:custGeom>
                  <a:avLst/>
                  <a:gdLst>
                    <a:gd name="T0" fmla="*/ 0 w 1271"/>
                    <a:gd name="T1" fmla="*/ 1 h 100"/>
                    <a:gd name="T2" fmla="*/ 1 w 1271"/>
                    <a:gd name="T3" fmla="*/ 1 h 100"/>
                    <a:gd name="T4" fmla="*/ 16 w 1271"/>
                    <a:gd name="T5" fmla="*/ 1 h 100"/>
                    <a:gd name="T6" fmla="*/ 16 w 1271"/>
                    <a:gd name="T7" fmla="*/ 0 h 100"/>
                    <a:gd name="T8" fmla="*/ 1 w 1271"/>
                    <a:gd name="T9" fmla="*/ 0 h 100"/>
                    <a:gd name="T10" fmla="*/ 1 w 1271"/>
                    <a:gd name="T11" fmla="*/ 1 h 100"/>
                    <a:gd name="T12" fmla="*/ 0 w 1271"/>
                    <a:gd name="T13" fmla="*/ 1 h 100"/>
                    <a:gd name="T14" fmla="*/ 0 w 1271"/>
                    <a:gd name="T15" fmla="*/ 1 h 100"/>
                    <a:gd name="T16" fmla="*/ 1 w 1271"/>
                    <a:gd name="T17" fmla="*/ 1 h 100"/>
                    <a:gd name="T18" fmla="*/ 0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75" name="Freeform 18"/>
                <p:cNvSpPr>
                  <a:spLocks/>
                </p:cNvSpPr>
                <p:nvPr/>
              </p:nvSpPr>
              <p:spPr bwMode="auto">
                <a:xfrm>
                  <a:off x="4124" y="3979"/>
                  <a:ext cx="10" cy="140"/>
                </a:xfrm>
                <a:custGeom>
                  <a:avLst/>
                  <a:gdLst>
                    <a:gd name="T0" fmla="*/ 1 w 91"/>
                    <a:gd name="T1" fmla="*/ 0 h 1402"/>
                    <a:gd name="T2" fmla="*/ 0 w 91"/>
                    <a:gd name="T3" fmla="*/ 0 h 1402"/>
                    <a:gd name="T4" fmla="*/ 0 w 91"/>
                    <a:gd name="T5" fmla="*/ 14 h 1402"/>
                    <a:gd name="T6" fmla="*/ 1 w 91"/>
                    <a:gd name="T7" fmla="*/ 14 h 1402"/>
                    <a:gd name="T8" fmla="*/ 1 w 91"/>
                    <a:gd name="T9" fmla="*/ 0 h 1402"/>
                    <a:gd name="T10" fmla="*/ 1 w 91"/>
                    <a:gd name="T11" fmla="*/ 1 h 1402"/>
                    <a:gd name="T12" fmla="*/ 1 w 91"/>
                    <a:gd name="T13" fmla="*/ 0 h 1402"/>
                    <a:gd name="T14" fmla="*/ 0 w 91"/>
                    <a:gd name="T15" fmla="*/ 0 h 1402"/>
                    <a:gd name="T16" fmla="*/ 0 w 91"/>
                    <a:gd name="T17" fmla="*/ 0 h 1402"/>
                    <a:gd name="T18" fmla="*/ 1 w 91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1" y="140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76" name="Rectangle 19"/>
                <p:cNvSpPr>
                  <a:spLocks noChangeArrowheads="1"/>
                </p:cNvSpPr>
                <p:nvPr/>
              </p:nvSpPr>
              <p:spPr bwMode="auto">
                <a:xfrm>
                  <a:off x="4265" y="3714"/>
                  <a:ext cx="136" cy="405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77" name="Freeform 20"/>
                <p:cNvSpPr>
                  <a:spLocks/>
                </p:cNvSpPr>
                <p:nvPr/>
              </p:nvSpPr>
              <p:spPr bwMode="auto">
                <a:xfrm>
                  <a:off x="4265" y="3709"/>
                  <a:ext cx="141" cy="10"/>
                </a:xfrm>
                <a:custGeom>
                  <a:avLst/>
                  <a:gdLst>
                    <a:gd name="T0" fmla="*/ 16 w 1271"/>
                    <a:gd name="T1" fmla="*/ 1 h 100"/>
                    <a:gd name="T2" fmla="*/ 15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1 h 100"/>
                    <a:gd name="T8" fmla="*/ 15 w 1271"/>
                    <a:gd name="T9" fmla="*/ 1 h 100"/>
                    <a:gd name="T10" fmla="*/ 15 w 1271"/>
                    <a:gd name="T11" fmla="*/ 1 h 100"/>
                    <a:gd name="T12" fmla="*/ 16 w 1271"/>
                    <a:gd name="T13" fmla="*/ 1 h 100"/>
                    <a:gd name="T14" fmla="*/ 16 w 1271"/>
                    <a:gd name="T15" fmla="*/ 0 h 100"/>
                    <a:gd name="T16" fmla="*/ 15 w 1271"/>
                    <a:gd name="T17" fmla="*/ 0 h 100"/>
                    <a:gd name="T18" fmla="*/ 16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78" name="Freeform 21"/>
                <p:cNvSpPr>
                  <a:spLocks/>
                </p:cNvSpPr>
                <p:nvPr/>
              </p:nvSpPr>
              <p:spPr bwMode="auto">
                <a:xfrm>
                  <a:off x="4396" y="3714"/>
                  <a:ext cx="10" cy="410"/>
                </a:xfrm>
                <a:custGeom>
                  <a:avLst/>
                  <a:gdLst>
                    <a:gd name="T0" fmla="*/ 1 w 92"/>
                    <a:gd name="T1" fmla="*/ 41 h 4106"/>
                    <a:gd name="T2" fmla="*/ 1 w 92"/>
                    <a:gd name="T3" fmla="*/ 40 h 4106"/>
                    <a:gd name="T4" fmla="*/ 1 w 92"/>
                    <a:gd name="T5" fmla="*/ 0 h 4106"/>
                    <a:gd name="T6" fmla="*/ 0 w 92"/>
                    <a:gd name="T7" fmla="*/ 0 h 4106"/>
                    <a:gd name="T8" fmla="*/ 0 w 92"/>
                    <a:gd name="T9" fmla="*/ 40 h 4106"/>
                    <a:gd name="T10" fmla="*/ 1 w 92"/>
                    <a:gd name="T11" fmla="*/ 40 h 4106"/>
                    <a:gd name="T12" fmla="*/ 1 w 92"/>
                    <a:gd name="T13" fmla="*/ 41 h 4106"/>
                    <a:gd name="T14" fmla="*/ 1 w 92"/>
                    <a:gd name="T15" fmla="*/ 41 h 4106"/>
                    <a:gd name="T16" fmla="*/ 1 w 92"/>
                    <a:gd name="T17" fmla="*/ 40 h 4106"/>
                    <a:gd name="T18" fmla="*/ 1 w 92"/>
                    <a:gd name="T19" fmla="*/ 41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4106"/>
                    <a:gd name="T32" fmla="*/ 92 w 92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4106">
                      <a:moveTo>
                        <a:pt x="46" y="4106"/>
                      </a:moveTo>
                      <a:lnTo>
                        <a:pt x="92" y="4056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4056"/>
                      </a:lnTo>
                      <a:lnTo>
                        <a:pt x="46" y="4006"/>
                      </a:lnTo>
                      <a:lnTo>
                        <a:pt x="46" y="4106"/>
                      </a:lnTo>
                      <a:lnTo>
                        <a:pt x="92" y="4106"/>
                      </a:lnTo>
                      <a:lnTo>
                        <a:pt x="92" y="4056"/>
                      </a:lnTo>
                      <a:lnTo>
                        <a:pt x="46" y="410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79" name="Freeform 22"/>
                <p:cNvSpPr>
                  <a:spLocks/>
                </p:cNvSpPr>
                <p:nvPr/>
              </p:nvSpPr>
              <p:spPr bwMode="auto">
                <a:xfrm>
                  <a:off x="4260" y="4114"/>
                  <a:ext cx="141" cy="10"/>
                </a:xfrm>
                <a:custGeom>
                  <a:avLst/>
                  <a:gdLst>
                    <a:gd name="T0" fmla="*/ 0 w 1270"/>
                    <a:gd name="T1" fmla="*/ 1 h 100"/>
                    <a:gd name="T2" fmla="*/ 1 w 1270"/>
                    <a:gd name="T3" fmla="*/ 1 h 100"/>
                    <a:gd name="T4" fmla="*/ 16 w 1270"/>
                    <a:gd name="T5" fmla="*/ 1 h 100"/>
                    <a:gd name="T6" fmla="*/ 16 w 1270"/>
                    <a:gd name="T7" fmla="*/ 0 h 100"/>
                    <a:gd name="T8" fmla="*/ 1 w 1270"/>
                    <a:gd name="T9" fmla="*/ 0 h 100"/>
                    <a:gd name="T10" fmla="*/ 1 w 1270"/>
                    <a:gd name="T11" fmla="*/ 1 h 100"/>
                    <a:gd name="T12" fmla="*/ 0 w 1270"/>
                    <a:gd name="T13" fmla="*/ 1 h 100"/>
                    <a:gd name="T14" fmla="*/ 0 w 1270"/>
                    <a:gd name="T15" fmla="*/ 1 h 100"/>
                    <a:gd name="T16" fmla="*/ 1 w 1270"/>
                    <a:gd name="T17" fmla="*/ 1 h 100"/>
                    <a:gd name="T18" fmla="*/ 0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80" name="Freeform 23"/>
                <p:cNvSpPr>
                  <a:spLocks/>
                </p:cNvSpPr>
                <p:nvPr/>
              </p:nvSpPr>
              <p:spPr bwMode="auto">
                <a:xfrm>
                  <a:off x="4260" y="3709"/>
                  <a:ext cx="10" cy="410"/>
                </a:xfrm>
                <a:custGeom>
                  <a:avLst/>
                  <a:gdLst>
                    <a:gd name="T0" fmla="*/ 1 w 90"/>
                    <a:gd name="T1" fmla="*/ 0 h 4106"/>
                    <a:gd name="T2" fmla="*/ 0 w 90"/>
                    <a:gd name="T3" fmla="*/ 0 h 4106"/>
                    <a:gd name="T4" fmla="*/ 0 w 90"/>
                    <a:gd name="T5" fmla="*/ 41 h 4106"/>
                    <a:gd name="T6" fmla="*/ 1 w 90"/>
                    <a:gd name="T7" fmla="*/ 41 h 4106"/>
                    <a:gd name="T8" fmla="*/ 1 w 90"/>
                    <a:gd name="T9" fmla="*/ 0 h 4106"/>
                    <a:gd name="T10" fmla="*/ 1 w 90"/>
                    <a:gd name="T11" fmla="*/ 1 h 4106"/>
                    <a:gd name="T12" fmla="*/ 1 w 90"/>
                    <a:gd name="T13" fmla="*/ 0 h 4106"/>
                    <a:gd name="T14" fmla="*/ 0 w 90"/>
                    <a:gd name="T15" fmla="*/ 0 h 4106"/>
                    <a:gd name="T16" fmla="*/ 0 w 90"/>
                    <a:gd name="T17" fmla="*/ 0 h 4106"/>
                    <a:gd name="T18" fmla="*/ 1 w 90"/>
                    <a:gd name="T19" fmla="*/ 0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4106"/>
                    <a:gd name="T32" fmla="*/ 90 w 90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4106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4106"/>
                      </a:lnTo>
                      <a:lnTo>
                        <a:pt x="90" y="4106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81" name="Rectangle 24"/>
                <p:cNvSpPr>
                  <a:spLocks noChangeArrowheads="1"/>
                </p:cNvSpPr>
                <p:nvPr/>
              </p:nvSpPr>
              <p:spPr bwMode="auto">
                <a:xfrm>
                  <a:off x="4401" y="3849"/>
                  <a:ext cx="136" cy="270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82" name="Freeform 25"/>
                <p:cNvSpPr>
                  <a:spLocks/>
                </p:cNvSpPr>
                <p:nvPr/>
              </p:nvSpPr>
              <p:spPr bwMode="auto">
                <a:xfrm>
                  <a:off x="4396" y="3844"/>
                  <a:ext cx="141" cy="10"/>
                </a:xfrm>
                <a:custGeom>
                  <a:avLst/>
                  <a:gdLst>
                    <a:gd name="T0" fmla="*/ 1 w 1271"/>
                    <a:gd name="T1" fmla="*/ 1 h 100"/>
                    <a:gd name="T2" fmla="*/ 1 w 1271"/>
                    <a:gd name="T3" fmla="*/ 1 h 100"/>
                    <a:gd name="T4" fmla="*/ 16 w 1271"/>
                    <a:gd name="T5" fmla="*/ 1 h 100"/>
                    <a:gd name="T6" fmla="*/ 16 w 1271"/>
                    <a:gd name="T7" fmla="*/ 0 h 100"/>
                    <a:gd name="T8" fmla="*/ 1 w 1271"/>
                    <a:gd name="T9" fmla="*/ 0 h 100"/>
                    <a:gd name="T10" fmla="*/ 0 w 1271"/>
                    <a:gd name="T11" fmla="*/ 1 h 100"/>
                    <a:gd name="T12" fmla="*/ 1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1 h 100"/>
                    <a:gd name="T18" fmla="*/ 1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2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2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83" name="Freeform 26"/>
                <p:cNvSpPr>
                  <a:spLocks/>
                </p:cNvSpPr>
                <p:nvPr/>
              </p:nvSpPr>
              <p:spPr bwMode="auto">
                <a:xfrm>
                  <a:off x="4396" y="3849"/>
                  <a:ext cx="10" cy="275"/>
                </a:xfrm>
                <a:custGeom>
                  <a:avLst/>
                  <a:gdLst>
                    <a:gd name="T0" fmla="*/ 1 w 92"/>
                    <a:gd name="T1" fmla="*/ 26 h 2754"/>
                    <a:gd name="T2" fmla="*/ 1 w 92"/>
                    <a:gd name="T3" fmla="*/ 27 h 2754"/>
                    <a:gd name="T4" fmla="*/ 1 w 92"/>
                    <a:gd name="T5" fmla="*/ 0 h 2754"/>
                    <a:gd name="T6" fmla="*/ 0 w 92"/>
                    <a:gd name="T7" fmla="*/ 0 h 2754"/>
                    <a:gd name="T8" fmla="*/ 0 w 92"/>
                    <a:gd name="T9" fmla="*/ 27 h 2754"/>
                    <a:gd name="T10" fmla="*/ 1 w 92"/>
                    <a:gd name="T11" fmla="*/ 27 h 2754"/>
                    <a:gd name="T12" fmla="*/ 0 w 92"/>
                    <a:gd name="T13" fmla="*/ 27 h 2754"/>
                    <a:gd name="T14" fmla="*/ 0 w 92"/>
                    <a:gd name="T15" fmla="*/ 27 h 2754"/>
                    <a:gd name="T16" fmla="*/ 1 w 92"/>
                    <a:gd name="T17" fmla="*/ 27 h 2754"/>
                    <a:gd name="T18" fmla="*/ 1 w 92"/>
                    <a:gd name="T19" fmla="*/ 26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2754"/>
                    <a:gd name="T32" fmla="*/ 92 w 92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2754">
                      <a:moveTo>
                        <a:pt x="46" y="2654"/>
                      </a:moveTo>
                      <a:lnTo>
                        <a:pt x="92" y="2704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2704"/>
                      </a:lnTo>
                      <a:lnTo>
                        <a:pt x="46" y="2754"/>
                      </a:lnTo>
                      <a:lnTo>
                        <a:pt x="0" y="2704"/>
                      </a:lnTo>
                      <a:lnTo>
                        <a:pt x="0" y="2754"/>
                      </a:lnTo>
                      <a:lnTo>
                        <a:pt x="46" y="2754"/>
                      </a:lnTo>
                      <a:lnTo>
                        <a:pt x="46" y="2654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84" name="Freeform 27"/>
                <p:cNvSpPr>
                  <a:spLocks/>
                </p:cNvSpPr>
                <p:nvPr/>
              </p:nvSpPr>
              <p:spPr bwMode="auto">
                <a:xfrm>
                  <a:off x="4401" y="4114"/>
                  <a:ext cx="141" cy="10"/>
                </a:xfrm>
                <a:custGeom>
                  <a:avLst/>
                  <a:gdLst>
                    <a:gd name="T0" fmla="*/ 15 w 1270"/>
                    <a:gd name="T1" fmla="*/ 1 h 100"/>
                    <a:gd name="T2" fmla="*/ 15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1 h 100"/>
                    <a:gd name="T8" fmla="*/ 15 w 1270"/>
                    <a:gd name="T9" fmla="*/ 1 h 100"/>
                    <a:gd name="T10" fmla="*/ 16 w 1270"/>
                    <a:gd name="T11" fmla="*/ 1 h 100"/>
                    <a:gd name="T12" fmla="*/ 15 w 1270"/>
                    <a:gd name="T13" fmla="*/ 1 h 100"/>
                    <a:gd name="T14" fmla="*/ 16 w 1270"/>
                    <a:gd name="T15" fmla="*/ 1 h 100"/>
                    <a:gd name="T16" fmla="*/ 16 w 1270"/>
                    <a:gd name="T17" fmla="*/ 1 h 100"/>
                    <a:gd name="T18" fmla="*/ 15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179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270" y="50"/>
                      </a:lnTo>
                      <a:lnTo>
                        <a:pt x="1225" y="100"/>
                      </a:lnTo>
                      <a:lnTo>
                        <a:pt x="1270" y="100"/>
                      </a:lnTo>
                      <a:lnTo>
                        <a:pt x="1270" y="50"/>
                      </a:lnTo>
                      <a:lnTo>
                        <a:pt x="1179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85" name="Freeform 28"/>
                <p:cNvSpPr>
                  <a:spLocks/>
                </p:cNvSpPr>
                <p:nvPr/>
              </p:nvSpPr>
              <p:spPr bwMode="auto">
                <a:xfrm>
                  <a:off x="4532" y="3844"/>
                  <a:ext cx="10" cy="275"/>
                </a:xfrm>
                <a:custGeom>
                  <a:avLst/>
                  <a:gdLst>
                    <a:gd name="T0" fmla="*/ 1 w 91"/>
                    <a:gd name="T1" fmla="*/ 1 h 2754"/>
                    <a:gd name="T2" fmla="*/ 0 w 91"/>
                    <a:gd name="T3" fmla="*/ 0 h 2754"/>
                    <a:gd name="T4" fmla="*/ 0 w 91"/>
                    <a:gd name="T5" fmla="*/ 27 h 2754"/>
                    <a:gd name="T6" fmla="*/ 1 w 91"/>
                    <a:gd name="T7" fmla="*/ 27 h 2754"/>
                    <a:gd name="T8" fmla="*/ 1 w 91"/>
                    <a:gd name="T9" fmla="*/ 0 h 2754"/>
                    <a:gd name="T10" fmla="*/ 1 w 91"/>
                    <a:gd name="T11" fmla="*/ 0 h 2754"/>
                    <a:gd name="T12" fmla="*/ 1 w 91"/>
                    <a:gd name="T13" fmla="*/ 0 h 2754"/>
                    <a:gd name="T14" fmla="*/ 1 w 91"/>
                    <a:gd name="T15" fmla="*/ 0 h 2754"/>
                    <a:gd name="T16" fmla="*/ 1 w 91"/>
                    <a:gd name="T17" fmla="*/ 0 h 2754"/>
                    <a:gd name="T18" fmla="*/ 1 w 91"/>
                    <a:gd name="T19" fmla="*/ 1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2754"/>
                    <a:gd name="T32" fmla="*/ 91 w 91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2754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2754"/>
                      </a:lnTo>
                      <a:lnTo>
                        <a:pt x="91" y="2754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86" name="Rectangle 29"/>
                <p:cNvSpPr>
                  <a:spLocks noChangeArrowheads="1"/>
                </p:cNvSpPr>
                <p:nvPr/>
              </p:nvSpPr>
              <p:spPr bwMode="auto">
                <a:xfrm>
                  <a:off x="4537" y="4029"/>
                  <a:ext cx="136" cy="90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87" name="Freeform 30"/>
                <p:cNvSpPr>
                  <a:spLocks/>
                </p:cNvSpPr>
                <p:nvPr/>
              </p:nvSpPr>
              <p:spPr bwMode="auto">
                <a:xfrm>
                  <a:off x="4537" y="4024"/>
                  <a:ext cx="141" cy="10"/>
                </a:xfrm>
                <a:custGeom>
                  <a:avLst/>
                  <a:gdLst>
                    <a:gd name="T0" fmla="*/ 16 w 1270"/>
                    <a:gd name="T1" fmla="*/ 1 h 100"/>
                    <a:gd name="T2" fmla="*/ 15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1 h 100"/>
                    <a:gd name="T8" fmla="*/ 15 w 1270"/>
                    <a:gd name="T9" fmla="*/ 1 h 100"/>
                    <a:gd name="T10" fmla="*/ 15 w 1270"/>
                    <a:gd name="T11" fmla="*/ 1 h 100"/>
                    <a:gd name="T12" fmla="*/ 16 w 1270"/>
                    <a:gd name="T13" fmla="*/ 1 h 100"/>
                    <a:gd name="T14" fmla="*/ 16 w 1270"/>
                    <a:gd name="T15" fmla="*/ 0 h 100"/>
                    <a:gd name="T16" fmla="*/ 15 w 1270"/>
                    <a:gd name="T17" fmla="*/ 0 h 100"/>
                    <a:gd name="T18" fmla="*/ 16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88" name="Freeform 31"/>
                <p:cNvSpPr>
                  <a:spLocks/>
                </p:cNvSpPr>
                <p:nvPr/>
              </p:nvSpPr>
              <p:spPr bwMode="auto">
                <a:xfrm>
                  <a:off x="4668" y="4029"/>
                  <a:ext cx="10" cy="95"/>
                </a:xfrm>
                <a:custGeom>
                  <a:avLst/>
                  <a:gdLst>
                    <a:gd name="T0" fmla="*/ 1 w 90"/>
                    <a:gd name="T1" fmla="*/ 9 h 952"/>
                    <a:gd name="T2" fmla="*/ 1 w 90"/>
                    <a:gd name="T3" fmla="*/ 9 h 952"/>
                    <a:gd name="T4" fmla="*/ 1 w 90"/>
                    <a:gd name="T5" fmla="*/ 0 h 952"/>
                    <a:gd name="T6" fmla="*/ 0 w 90"/>
                    <a:gd name="T7" fmla="*/ 0 h 952"/>
                    <a:gd name="T8" fmla="*/ 0 w 90"/>
                    <a:gd name="T9" fmla="*/ 9 h 952"/>
                    <a:gd name="T10" fmla="*/ 1 w 90"/>
                    <a:gd name="T11" fmla="*/ 8 h 952"/>
                    <a:gd name="T12" fmla="*/ 1 w 90"/>
                    <a:gd name="T13" fmla="*/ 9 h 952"/>
                    <a:gd name="T14" fmla="*/ 1 w 90"/>
                    <a:gd name="T15" fmla="*/ 9 h 952"/>
                    <a:gd name="T16" fmla="*/ 1 w 90"/>
                    <a:gd name="T17" fmla="*/ 9 h 952"/>
                    <a:gd name="T18" fmla="*/ 1 w 90"/>
                    <a:gd name="T19" fmla="*/ 9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952"/>
                    <a:gd name="T32" fmla="*/ 90 w 90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952">
                      <a:moveTo>
                        <a:pt x="45" y="952"/>
                      </a:moveTo>
                      <a:lnTo>
                        <a:pt x="90" y="90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5" y="852"/>
                      </a:lnTo>
                      <a:lnTo>
                        <a:pt x="45" y="952"/>
                      </a:lnTo>
                      <a:lnTo>
                        <a:pt x="90" y="952"/>
                      </a:lnTo>
                      <a:lnTo>
                        <a:pt x="90" y="902"/>
                      </a:lnTo>
                      <a:lnTo>
                        <a:pt x="45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89" name="Freeform 32"/>
                <p:cNvSpPr>
                  <a:spLocks/>
                </p:cNvSpPr>
                <p:nvPr/>
              </p:nvSpPr>
              <p:spPr bwMode="auto">
                <a:xfrm>
                  <a:off x="4532" y="4114"/>
                  <a:ext cx="141" cy="10"/>
                </a:xfrm>
                <a:custGeom>
                  <a:avLst/>
                  <a:gdLst>
                    <a:gd name="T0" fmla="*/ 0 w 1271"/>
                    <a:gd name="T1" fmla="*/ 1 h 100"/>
                    <a:gd name="T2" fmla="*/ 1 w 1271"/>
                    <a:gd name="T3" fmla="*/ 1 h 100"/>
                    <a:gd name="T4" fmla="*/ 16 w 1271"/>
                    <a:gd name="T5" fmla="*/ 1 h 100"/>
                    <a:gd name="T6" fmla="*/ 16 w 1271"/>
                    <a:gd name="T7" fmla="*/ 0 h 100"/>
                    <a:gd name="T8" fmla="*/ 1 w 1271"/>
                    <a:gd name="T9" fmla="*/ 0 h 100"/>
                    <a:gd name="T10" fmla="*/ 1 w 1271"/>
                    <a:gd name="T11" fmla="*/ 1 h 100"/>
                    <a:gd name="T12" fmla="*/ 0 w 1271"/>
                    <a:gd name="T13" fmla="*/ 1 h 100"/>
                    <a:gd name="T14" fmla="*/ 0 w 1271"/>
                    <a:gd name="T15" fmla="*/ 1 h 100"/>
                    <a:gd name="T16" fmla="*/ 1 w 1271"/>
                    <a:gd name="T17" fmla="*/ 1 h 100"/>
                    <a:gd name="T18" fmla="*/ 0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90" name="Freeform 33"/>
                <p:cNvSpPr>
                  <a:spLocks/>
                </p:cNvSpPr>
                <p:nvPr/>
              </p:nvSpPr>
              <p:spPr bwMode="auto">
                <a:xfrm>
                  <a:off x="4532" y="4024"/>
                  <a:ext cx="10" cy="95"/>
                </a:xfrm>
                <a:custGeom>
                  <a:avLst/>
                  <a:gdLst>
                    <a:gd name="T0" fmla="*/ 1 w 91"/>
                    <a:gd name="T1" fmla="*/ 0 h 952"/>
                    <a:gd name="T2" fmla="*/ 0 w 91"/>
                    <a:gd name="T3" fmla="*/ 0 h 952"/>
                    <a:gd name="T4" fmla="*/ 0 w 91"/>
                    <a:gd name="T5" fmla="*/ 9 h 952"/>
                    <a:gd name="T6" fmla="*/ 1 w 91"/>
                    <a:gd name="T7" fmla="*/ 9 h 952"/>
                    <a:gd name="T8" fmla="*/ 1 w 91"/>
                    <a:gd name="T9" fmla="*/ 0 h 952"/>
                    <a:gd name="T10" fmla="*/ 1 w 91"/>
                    <a:gd name="T11" fmla="*/ 1 h 952"/>
                    <a:gd name="T12" fmla="*/ 1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1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91" name="Rectangle 34"/>
                <p:cNvSpPr>
                  <a:spLocks noChangeArrowheads="1"/>
                </p:cNvSpPr>
                <p:nvPr/>
              </p:nvSpPr>
              <p:spPr bwMode="auto">
                <a:xfrm>
                  <a:off x="4673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92" name="Freeform 35"/>
                <p:cNvSpPr>
                  <a:spLocks/>
                </p:cNvSpPr>
                <p:nvPr/>
              </p:nvSpPr>
              <p:spPr bwMode="auto">
                <a:xfrm>
                  <a:off x="4673" y="3979"/>
                  <a:ext cx="141" cy="10"/>
                </a:xfrm>
                <a:custGeom>
                  <a:avLst/>
                  <a:gdLst>
                    <a:gd name="T0" fmla="*/ 16 w 1271"/>
                    <a:gd name="T1" fmla="*/ 1 h 100"/>
                    <a:gd name="T2" fmla="*/ 15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1 h 100"/>
                    <a:gd name="T8" fmla="*/ 15 w 1271"/>
                    <a:gd name="T9" fmla="*/ 1 h 100"/>
                    <a:gd name="T10" fmla="*/ 15 w 1271"/>
                    <a:gd name="T11" fmla="*/ 1 h 100"/>
                    <a:gd name="T12" fmla="*/ 16 w 1271"/>
                    <a:gd name="T13" fmla="*/ 1 h 100"/>
                    <a:gd name="T14" fmla="*/ 16 w 1271"/>
                    <a:gd name="T15" fmla="*/ 0 h 100"/>
                    <a:gd name="T16" fmla="*/ 15 w 1271"/>
                    <a:gd name="T17" fmla="*/ 0 h 100"/>
                    <a:gd name="T18" fmla="*/ 16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93" name="Freeform 36"/>
                <p:cNvSpPr>
                  <a:spLocks/>
                </p:cNvSpPr>
                <p:nvPr/>
              </p:nvSpPr>
              <p:spPr bwMode="auto">
                <a:xfrm>
                  <a:off x="4804" y="3984"/>
                  <a:ext cx="10" cy="140"/>
                </a:xfrm>
                <a:custGeom>
                  <a:avLst/>
                  <a:gdLst>
                    <a:gd name="T0" fmla="*/ 1 w 91"/>
                    <a:gd name="T1" fmla="*/ 14 h 1402"/>
                    <a:gd name="T2" fmla="*/ 1 w 91"/>
                    <a:gd name="T3" fmla="*/ 13 h 1402"/>
                    <a:gd name="T4" fmla="*/ 1 w 91"/>
                    <a:gd name="T5" fmla="*/ 0 h 1402"/>
                    <a:gd name="T6" fmla="*/ 0 w 91"/>
                    <a:gd name="T7" fmla="*/ 0 h 1402"/>
                    <a:gd name="T8" fmla="*/ 0 w 91"/>
                    <a:gd name="T9" fmla="*/ 13 h 1402"/>
                    <a:gd name="T10" fmla="*/ 1 w 91"/>
                    <a:gd name="T11" fmla="*/ 13 h 1402"/>
                    <a:gd name="T12" fmla="*/ 1 w 91"/>
                    <a:gd name="T13" fmla="*/ 14 h 1402"/>
                    <a:gd name="T14" fmla="*/ 1 w 91"/>
                    <a:gd name="T15" fmla="*/ 14 h 1402"/>
                    <a:gd name="T16" fmla="*/ 1 w 91"/>
                    <a:gd name="T17" fmla="*/ 13 h 1402"/>
                    <a:gd name="T18" fmla="*/ 1 w 91"/>
                    <a:gd name="T19" fmla="*/ 14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5" y="1402"/>
                      </a:moveTo>
                      <a:lnTo>
                        <a:pt x="91" y="135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1" y="1402"/>
                      </a:lnTo>
                      <a:lnTo>
                        <a:pt x="91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94" name="Freeform 37"/>
                <p:cNvSpPr>
                  <a:spLocks/>
                </p:cNvSpPr>
                <p:nvPr/>
              </p:nvSpPr>
              <p:spPr bwMode="auto">
                <a:xfrm>
                  <a:off x="4668" y="4114"/>
                  <a:ext cx="141" cy="10"/>
                </a:xfrm>
                <a:custGeom>
                  <a:avLst/>
                  <a:gdLst>
                    <a:gd name="T0" fmla="*/ 0 w 1270"/>
                    <a:gd name="T1" fmla="*/ 1 h 100"/>
                    <a:gd name="T2" fmla="*/ 1 w 1270"/>
                    <a:gd name="T3" fmla="*/ 1 h 100"/>
                    <a:gd name="T4" fmla="*/ 16 w 1270"/>
                    <a:gd name="T5" fmla="*/ 1 h 100"/>
                    <a:gd name="T6" fmla="*/ 16 w 1270"/>
                    <a:gd name="T7" fmla="*/ 0 h 100"/>
                    <a:gd name="T8" fmla="*/ 1 w 1270"/>
                    <a:gd name="T9" fmla="*/ 0 h 100"/>
                    <a:gd name="T10" fmla="*/ 1 w 1270"/>
                    <a:gd name="T11" fmla="*/ 1 h 100"/>
                    <a:gd name="T12" fmla="*/ 0 w 1270"/>
                    <a:gd name="T13" fmla="*/ 1 h 100"/>
                    <a:gd name="T14" fmla="*/ 0 w 1270"/>
                    <a:gd name="T15" fmla="*/ 1 h 100"/>
                    <a:gd name="T16" fmla="*/ 1 w 1270"/>
                    <a:gd name="T17" fmla="*/ 1 h 100"/>
                    <a:gd name="T18" fmla="*/ 0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95" name="Freeform 38"/>
                <p:cNvSpPr>
                  <a:spLocks/>
                </p:cNvSpPr>
                <p:nvPr/>
              </p:nvSpPr>
              <p:spPr bwMode="auto">
                <a:xfrm>
                  <a:off x="4668" y="3979"/>
                  <a:ext cx="10" cy="140"/>
                </a:xfrm>
                <a:custGeom>
                  <a:avLst/>
                  <a:gdLst>
                    <a:gd name="T0" fmla="*/ 1 w 90"/>
                    <a:gd name="T1" fmla="*/ 0 h 1402"/>
                    <a:gd name="T2" fmla="*/ 0 w 90"/>
                    <a:gd name="T3" fmla="*/ 0 h 1402"/>
                    <a:gd name="T4" fmla="*/ 0 w 90"/>
                    <a:gd name="T5" fmla="*/ 14 h 1402"/>
                    <a:gd name="T6" fmla="*/ 1 w 90"/>
                    <a:gd name="T7" fmla="*/ 14 h 1402"/>
                    <a:gd name="T8" fmla="*/ 1 w 90"/>
                    <a:gd name="T9" fmla="*/ 0 h 1402"/>
                    <a:gd name="T10" fmla="*/ 1 w 90"/>
                    <a:gd name="T11" fmla="*/ 1 h 1402"/>
                    <a:gd name="T12" fmla="*/ 1 w 90"/>
                    <a:gd name="T13" fmla="*/ 0 h 1402"/>
                    <a:gd name="T14" fmla="*/ 0 w 90"/>
                    <a:gd name="T15" fmla="*/ 0 h 1402"/>
                    <a:gd name="T16" fmla="*/ 0 w 90"/>
                    <a:gd name="T17" fmla="*/ 0 h 1402"/>
                    <a:gd name="T18" fmla="*/ 1 w 90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0" y="1402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96" name="Rectangle 39"/>
                <p:cNvSpPr>
                  <a:spLocks noChangeArrowheads="1"/>
                </p:cNvSpPr>
                <p:nvPr/>
              </p:nvSpPr>
              <p:spPr bwMode="auto">
                <a:xfrm>
                  <a:off x="4809" y="4074"/>
                  <a:ext cx="136" cy="45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97" name="Freeform 40"/>
                <p:cNvSpPr>
                  <a:spLocks/>
                </p:cNvSpPr>
                <p:nvPr/>
              </p:nvSpPr>
              <p:spPr bwMode="auto">
                <a:xfrm>
                  <a:off x="4804" y="4069"/>
                  <a:ext cx="141" cy="10"/>
                </a:xfrm>
                <a:custGeom>
                  <a:avLst/>
                  <a:gdLst>
                    <a:gd name="T0" fmla="*/ 1 w 1271"/>
                    <a:gd name="T1" fmla="*/ 1 h 100"/>
                    <a:gd name="T2" fmla="*/ 1 w 1271"/>
                    <a:gd name="T3" fmla="*/ 1 h 100"/>
                    <a:gd name="T4" fmla="*/ 16 w 1271"/>
                    <a:gd name="T5" fmla="*/ 1 h 100"/>
                    <a:gd name="T6" fmla="*/ 16 w 1271"/>
                    <a:gd name="T7" fmla="*/ 0 h 100"/>
                    <a:gd name="T8" fmla="*/ 1 w 1271"/>
                    <a:gd name="T9" fmla="*/ 0 h 100"/>
                    <a:gd name="T10" fmla="*/ 0 w 1271"/>
                    <a:gd name="T11" fmla="*/ 1 h 100"/>
                    <a:gd name="T12" fmla="*/ 1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1 h 100"/>
                    <a:gd name="T18" fmla="*/ 1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1" y="50"/>
                      </a:moveTo>
                      <a:lnTo>
                        <a:pt x="45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5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98" name="Freeform 41"/>
                <p:cNvSpPr>
                  <a:spLocks/>
                </p:cNvSpPr>
                <p:nvPr/>
              </p:nvSpPr>
              <p:spPr bwMode="auto">
                <a:xfrm>
                  <a:off x="4804" y="4074"/>
                  <a:ext cx="10" cy="50"/>
                </a:xfrm>
                <a:custGeom>
                  <a:avLst/>
                  <a:gdLst>
                    <a:gd name="T0" fmla="*/ 1 w 91"/>
                    <a:gd name="T1" fmla="*/ 4 h 501"/>
                    <a:gd name="T2" fmla="*/ 1 w 91"/>
                    <a:gd name="T3" fmla="*/ 4 h 501"/>
                    <a:gd name="T4" fmla="*/ 1 w 91"/>
                    <a:gd name="T5" fmla="*/ 0 h 501"/>
                    <a:gd name="T6" fmla="*/ 0 w 91"/>
                    <a:gd name="T7" fmla="*/ 0 h 501"/>
                    <a:gd name="T8" fmla="*/ 0 w 91"/>
                    <a:gd name="T9" fmla="*/ 4 h 501"/>
                    <a:gd name="T10" fmla="*/ 1 w 91"/>
                    <a:gd name="T11" fmla="*/ 5 h 501"/>
                    <a:gd name="T12" fmla="*/ 0 w 91"/>
                    <a:gd name="T13" fmla="*/ 4 h 501"/>
                    <a:gd name="T14" fmla="*/ 0 w 91"/>
                    <a:gd name="T15" fmla="*/ 5 h 501"/>
                    <a:gd name="T16" fmla="*/ 1 w 91"/>
                    <a:gd name="T17" fmla="*/ 5 h 501"/>
                    <a:gd name="T18" fmla="*/ 1 w 91"/>
                    <a:gd name="T19" fmla="*/ 4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5" y="401"/>
                      </a:moveTo>
                      <a:lnTo>
                        <a:pt x="91" y="451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451"/>
                      </a:lnTo>
                      <a:lnTo>
                        <a:pt x="45" y="501"/>
                      </a:lnTo>
                      <a:lnTo>
                        <a:pt x="0" y="451"/>
                      </a:lnTo>
                      <a:lnTo>
                        <a:pt x="0" y="501"/>
                      </a:lnTo>
                      <a:lnTo>
                        <a:pt x="45" y="501"/>
                      </a:lnTo>
                      <a:lnTo>
                        <a:pt x="45" y="40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99" name="Freeform 42"/>
                <p:cNvSpPr>
                  <a:spLocks/>
                </p:cNvSpPr>
                <p:nvPr/>
              </p:nvSpPr>
              <p:spPr bwMode="auto">
                <a:xfrm>
                  <a:off x="4809" y="4114"/>
                  <a:ext cx="141" cy="10"/>
                </a:xfrm>
                <a:custGeom>
                  <a:avLst/>
                  <a:gdLst>
                    <a:gd name="T0" fmla="*/ 15 w 1271"/>
                    <a:gd name="T1" fmla="*/ 1 h 100"/>
                    <a:gd name="T2" fmla="*/ 15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1 h 100"/>
                    <a:gd name="T8" fmla="*/ 15 w 1271"/>
                    <a:gd name="T9" fmla="*/ 1 h 100"/>
                    <a:gd name="T10" fmla="*/ 16 w 1271"/>
                    <a:gd name="T11" fmla="*/ 1 h 100"/>
                    <a:gd name="T12" fmla="*/ 15 w 1271"/>
                    <a:gd name="T13" fmla="*/ 1 h 100"/>
                    <a:gd name="T14" fmla="*/ 16 w 1271"/>
                    <a:gd name="T15" fmla="*/ 1 h 100"/>
                    <a:gd name="T16" fmla="*/ 16 w 1271"/>
                    <a:gd name="T17" fmla="*/ 1 h 100"/>
                    <a:gd name="T18" fmla="*/ 15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180" y="50"/>
                      </a:moveTo>
                      <a:lnTo>
                        <a:pt x="1226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6" y="100"/>
                      </a:lnTo>
                      <a:lnTo>
                        <a:pt x="1271" y="50"/>
                      </a:lnTo>
                      <a:lnTo>
                        <a:pt x="1226" y="100"/>
                      </a:lnTo>
                      <a:lnTo>
                        <a:pt x="1271" y="100"/>
                      </a:lnTo>
                      <a:lnTo>
                        <a:pt x="1271" y="50"/>
                      </a:lnTo>
                      <a:lnTo>
                        <a:pt x="118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000" name="Freeform 43"/>
                <p:cNvSpPr>
                  <a:spLocks/>
                </p:cNvSpPr>
                <p:nvPr/>
              </p:nvSpPr>
              <p:spPr bwMode="auto">
                <a:xfrm>
                  <a:off x="4940" y="4069"/>
                  <a:ext cx="10" cy="50"/>
                </a:xfrm>
                <a:custGeom>
                  <a:avLst/>
                  <a:gdLst>
                    <a:gd name="T0" fmla="*/ 1 w 91"/>
                    <a:gd name="T1" fmla="*/ 1 h 501"/>
                    <a:gd name="T2" fmla="*/ 0 w 91"/>
                    <a:gd name="T3" fmla="*/ 0 h 501"/>
                    <a:gd name="T4" fmla="*/ 0 w 91"/>
                    <a:gd name="T5" fmla="*/ 5 h 501"/>
                    <a:gd name="T6" fmla="*/ 1 w 91"/>
                    <a:gd name="T7" fmla="*/ 5 h 501"/>
                    <a:gd name="T8" fmla="*/ 1 w 91"/>
                    <a:gd name="T9" fmla="*/ 0 h 501"/>
                    <a:gd name="T10" fmla="*/ 1 w 91"/>
                    <a:gd name="T11" fmla="*/ 0 h 501"/>
                    <a:gd name="T12" fmla="*/ 1 w 91"/>
                    <a:gd name="T13" fmla="*/ 0 h 501"/>
                    <a:gd name="T14" fmla="*/ 1 w 91"/>
                    <a:gd name="T15" fmla="*/ 0 h 501"/>
                    <a:gd name="T16" fmla="*/ 1 w 91"/>
                    <a:gd name="T17" fmla="*/ 0 h 501"/>
                    <a:gd name="T18" fmla="*/ 1 w 91"/>
                    <a:gd name="T19" fmla="*/ 1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501"/>
                      </a:lnTo>
                      <a:lnTo>
                        <a:pt x="91" y="501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001" name="Rectangle 44"/>
                <p:cNvSpPr>
                  <a:spLocks noChangeArrowheads="1"/>
                </p:cNvSpPr>
                <p:nvPr/>
              </p:nvSpPr>
              <p:spPr bwMode="auto">
                <a:xfrm>
                  <a:off x="4945" y="4029"/>
                  <a:ext cx="137" cy="90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002" name="Freeform 45"/>
                <p:cNvSpPr>
                  <a:spLocks/>
                </p:cNvSpPr>
                <p:nvPr/>
              </p:nvSpPr>
              <p:spPr bwMode="auto">
                <a:xfrm>
                  <a:off x="4945" y="4024"/>
                  <a:ext cx="142" cy="10"/>
                </a:xfrm>
                <a:custGeom>
                  <a:avLst/>
                  <a:gdLst>
                    <a:gd name="T0" fmla="*/ 16 w 1270"/>
                    <a:gd name="T1" fmla="*/ 1 h 100"/>
                    <a:gd name="T2" fmla="*/ 15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1 h 100"/>
                    <a:gd name="T8" fmla="*/ 15 w 1270"/>
                    <a:gd name="T9" fmla="*/ 1 h 100"/>
                    <a:gd name="T10" fmla="*/ 15 w 1270"/>
                    <a:gd name="T11" fmla="*/ 1 h 100"/>
                    <a:gd name="T12" fmla="*/ 16 w 1270"/>
                    <a:gd name="T13" fmla="*/ 1 h 100"/>
                    <a:gd name="T14" fmla="*/ 16 w 1270"/>
                    <a:gd name="T15" fmla="*/ 0 h 100"/>
                    <a:gd name="T16" fmla="*/ 15 w 1270"/>
                    <a:gd name="T17" fmla="*/ 0 h 100"/>
                    <a:gd name="T18" fmla="*/ 16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003" name="Freeform 46"/>
                <p:cNvSpPr>
                  <a:spLocks/>
                </p:cNvSpPr>
                <p:nvPr/>
              </p:nvSpPr>
              <p:spPr bwMode="auto">
                <a:xfrm>
                  <a:off x="5076" y="4029"/>
                  <a:ext cx="11" cy="95"/>
                </a:xfrm>
                <a:custGeom>
                  <a:avLst/>
                  <a:gdLst>
                    <a:gd name="T0" fmla="*/ 1 w 91"/>
                    <a:gd name="T1" fmla="*/ 9 h 952"/>
                    <a:gd name="T2" fmla="*/ 1 w 91"/>
                    <a:gd name="T3" fmla="*/ 9 h 952"/>
                    <a:gd name="T4" fmla="*/ 1 w 91"/>
                    <a:gd name="T5" fmla="*/ 0 h 952"/>
                    <a:gd name="T6" fmla="*/ 0 w 91"/>
                    <a:gd name="T7" fmla="*/ 0 h 952"/>
                    <a:gd name="T8" fmla="*/ 0 w 91"/>
                    <a:gd name="T9" fmla="*/ 9 h 952"/>
                    <a:gd name="T10" fmla="*/ 1 w 91"/>
                    <a:gd name="T11" fmla="*/ 8 h 952"/>
                    <a:gd name="T12" fmla="*/ 1 w 91"/>
                    <a:gd name="T13" fmla="*/ 9 h 952"/>
                    <a:gd name="T14" fmla="*/ 1 w 91"/>
                    <a:gd name="T15" fmla="*/ 9 h 952"/>
                    <a:gd name="T16" fmla="*/ 1 w 91"/>
                    <a:gd name="T17" fmla="*/ 9 h 952"/>
                    <a:gd name="T18" fmla="*/ 1 w 91"/>
                    <a:gd name="T19" fmla="*/ 9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952"/>
                      </a:moveTo>
                      <a:lnTo>
                        <a:pt x="91" y="90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6" y="852"/>
                      </a:lnTo>
                      <a:lnTo>
                        <a:pt x="46" y="952"/>
                      </a:lnTo>
                      <a:lnTo>
                        <a:pt x="91" y="952"/>
                      </a:lnTo>
                      <a:lnTo>
                        <a:pt x="91" y="902"/>
                      </a:lnTo>
                      <a:lnTo>
                        <a:pt x="46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004" name="Freeform 47"/>
                <p:cNvSpPr>
                  <a:spLocks/>
                </p:cNvSpPr>
                <p:nvPr/>
              </p:nvSpPr>
              <p:spPr bwMode="auto">
                <a:xfrm>
                  <a:off x="4940" y="4114"/>
                  <a:ext cx="142" cy="10"/>
                </a:xfrm>
                <a:custGeom>
                  <a:avLst/>
                  <a:gdLst>
                    <a:gd name="T0" fmla="*/ 0 w 1271"/>
                    <a:gd name="T1" fmla="*/ 1 h 100"/>
                    <a:gd name="T2" fmla="*/ 1 w 1271"/>
                    <a:gd name="T3" fmla="*/ 1 h 100"/>
                    <a:gd name="T4" fmla="*/ 16 w 1271"/>
                    <a:gd name="T5" fmla="*/ 1 h 100"/>
                    <a:gd name="T6" fmla="*/ 16 w 1271"/>
                    <a:gd name="T7" fmla="*/ 0 h 100"/>
                    <a:gd name="T8" fmla="*/ 1 w 1271"/>
                    <a:gd name="T9" fmla="*/ 0 h 100"/>
                    <a:gd name="T10" fmla="*/ 1 w 1271"/>
                    <a:gd name="T11" fmla="*/ 1 h 100"/>
                    <a:gd name="T12" fmla="*/ 0 w 1271"/>
                    <a:gd name="T13" fmla="*/ 1 h 100"/>
                    <a:gd name="T14" fmla="*/ 0 w 1271"/>
                    <a:gd name="T15" fmla="*/ 1 h 100"/>
                    <a:gd name="T16" fmla="*/ 1 w 1271"/>
                    <a:gd name="T17" fmla="*/ 1 h 100"/>
                    <a:gd name="T18" fmla="*/ 0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005" name="Freeform 48"/>
                <p:cNvSpPr>
                  <a:spLocks/>
                </p:cNvSpPr>
                <p:nvPr/>
              </p:nvSpPr>
              <p:spPr bwMode="auto">
                <a:xfrm>
                  <a:off x="4940" y="4024"/>
                  <a:ext cx="10" cy="95"/>
                </a:xfrm>
                <a:custGeom>
                  <a:avLst/>
                  <a:gdLst>
                    <a:gd name="T0" fmla="*/ 1 w 91"/>
                    <a:gd name="T1" fmla="*/ 0 h 952"/>
                    <a:gd name="T2" fmla="*/ 0 w 91"/>
                    <a:gd name="T3" fmla="*/ 0 h 952"/>
                    <a:gd name="T4" fmla="*/ 0 w 91"/>
                    <a:gd name="T5" fmla="*/ 9 h 952"/>
                    <a:gd name="T6" fmla="*/ 1 w 91"/>
                    <a:gd name="T7" fmla="*/ 9 h 952"/>
                    <a:gd name="T8" fmla="*/ 1 w 91"/>
                    <a:gd name="T9" fmla="*/ 0 h 952"/>
                    <a:gd name="T10" fmla="*/ 1 w 91"/>
                    <a:gd name="T11" fmla="*/ 1 h 952"/>
                    <a:gd name="T12" fmla="*/ 1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1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006" name="Rectangle 49"/>
                <p:cNvSpPr>
                  <a:spLocks noChangeArrowheads="1"/>
                </p:cNvSpPr>
                <p:nvPr/>
              </p:nvSpPr>
              <p:spPr bwMode="auto">
                <a:xfrm>
                  <a:off x="4080" y="4160"/>
                  <a:ext cx="52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antGarde Bk BT" charset="0"/>
                      <a:ea typeface="+mn-ea"/>
                      <a:cs typeface="Arial" pitchFamily="34" charset="0"/>
                    </a:rPr>
                    <a:t>0</a:t>
                  </a: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39007" name="Rectangle 50"/>
                <p:cNvSpPr>
                  <a:spLocks noChangeArrowheads="1"/>
                </p:cNvSpPr>
                <p:nvPr/>
              </p:nvSpPr>
              <p:spPr bwMode="auto">
                <a:xfrm>
                  <a:off x="5036" y="4145"/>
                  <a:ext cx="53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antGarde Bk BT" charset="0"/>
                      <a:ea typeface="+mn-ea"/>
                      <a:cs typeface="Arial" pitchFamily="34" charset="0"/>
                    </a:rPr>
                    <a:t>2</a:t>
                  </a: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39008" name="Rectangle 51"/>
                <p:cNvSpPr>
                  <a:spLocks noChangeArrowheads="1"/>
                </p:cNvSpPr>
                <p:nvPr/>
              </p:nvSpPr>
              <p:spPr bwMode="auto">
                <a:xfrm>
                  <a:off x="5104" y="4133"/>
                  <a:ext cx="51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ymbol" pitchFamily="18" charset="2"/>
                      <a:ea typeface="+mn-ea"/>
                      <a:cs typeface="Arial" pitchFamily="34" charset="0"/>
                    </a:rPr>
                    <a:t>p</a:t>
                  </a: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39009" name="Freeform 52"/>
                <p:cNvSpPr>
                  <a:spLocks/>
                </p:cNvSpPr>
                <p:nvPr/>
              </p:nvSpPr>
              <p:spPr bwMode="auto">
                <a:xfrm>
                  <a:off x="4329" y="4153"/>
                  <a:ext cx="53" cy="47"/>
                </a:xfrm>
                <a:custGeom>
                  <a:avLst/>
                  <a:gdLst>
                    <a:gd name="T0" fmla="*/ 6 w 474"/>
                    <a:gd name="T1" fmla="*/ 5 h 476"/>
                    <a:gd name="T2" fmla="*/ 3 w 474"/>
                    <a:gd name="T3" fmla="*/ 0 h 476"/>
                    <a:gd name="T4" fmla="*/ 0 w 474"/>
                    <a:gd name="T5" fmla="*/ 5 h 476"/>
                    <a:gd name="T6" fmla="*/ 6 w 474"/>
                    <a:gd name="T7" fmla="*/ 5 h 476"/>
                    <a:gd name="T8" fmla="*/ 3 w 474"/>
                    <a:gd name="T9" fmla="*/ 0 h 476"/>
                    <a:gd name="T10" fmla="*/ 6 w 474"/>
                    <a:gd name="T11" fmla="*/ 5 h 47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4"/>
                    <a:gd name="T19" fmla="*/ 0 h 476"/>
                    <a:gd name="T20" fmla="*/ 474 w 474"/>
                    <a:gd name="T21" fmla="*/ 476 h 47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4" h="476">
                      <a:moveTo>
                        <a:pt x="474" y="476"/>
                      </a:moveTo>
                      <a:lnTo>
                        <a:pt x="238" y="0"/>
                      </a:lnTo>
                      <a:lnTo>
                        <a:pt x="0" y="476"/>
                      </a:lnTo>
                      <a:lnTo>
                        <a:pt x="474" y="476"/>
                      </a:lnTo>
                      <a:lnTo>
                        <a:pt x="238" y="0"/>
                      </a:lnTo>
                      <a:lnTo>
                        <a:pt x="474" y="47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010" name="Freeform 53"/>
                <p:cNvSpPr>
                  <a:spLocks/>
                </p:cNvSpPr>
                <p:nvPr/>
              </p:nvSpPr>
              <p:spPr bwMode="auto">
                <a:xfrm>
                  <a:off x="4350" y="4196"/>
                  <a:ext cx="11" cy="76"/>
                </a:xfrm>
                <a:custGeom>
                  <a:avLst/>
                  <a:gdLst>
                    <a:gd name="T0" fmla="*/ 1 w 91"/>
                    <a:gd name="T1" fmla="*/ 8 h 760"/>
                    <a:gd name="T2" fmla="*/ 1 w 91"/>
                    <a:gd name="T3" fmla="*/ 8 h 760"/>
                    <a:gd name="T4" fmla="*/ 1 w 91"/>
                    <a:gd name="T5" fmla="*/ 0 h 760"/>
                    <a:gd name="T6" fmla="*/ 0 w 91"/>
                    <a:gd name="T7" fmla="*/ 0 h 760"/>
                    <a:gd name="T8" fmla="*/ 0 w 91"/>
                    <a:gd name="T9" fmla="*/ 8 h 760"/>
                    <a:gd name="T10" fmla="*/ 1 w 91"/>
                    <a:gd name="T11" fmla="*/ 8 h 7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1"/>
                    <a:gd name="T19" fmla="*/ 0 h 760"/>
                    <a:gd name="T20" fmla="*/ 91 w 91"/>
                    <a:gd name="T21" fmla="*/ 760 h 76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1" h="760">
                      <a:moveTo>
                        <a:pt x="46" y="760"/>
                      </a:moveTo>
                      <a:lnTo>
                        <a:pt x="91" y="760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760"/>
                      </a:lnTo>
                      <a:lnTo>
                        <a:pt x="46" y="76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966" name="AutoShape 54"/>
              <p:cNvSpPr>
                <a:spLocks noChangeArrowheads="1"/>
              </p:cNvSpPr>
              <p:nvPr/>
            </p:nvSpPr>
            <p:spPr bwMode="auto">
              <a:xfrm>
                <a:off x="2725" y="3063"/>
                <a:ext cx="539" cy="54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9900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8962" name="Rectangle 55"/>
          <p:cNvSpPr>
            <a:spLocks noChangeArrowheads="1"/>
          </p:cNvSpPr>
          <p:nvPr/>
        </p:nvSpPr>
        <p:spPr bwMode="auto">
          <a:xfrm>
            <a:off x="4434964" y="3895549"/>
            <a:ext cx="309134" cy="2954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7162800" y="2895600"/>
            <a:ext cx="1219200" cy="762000"/>
            <a:chOff x="6324600" y="4953000"/>
            <a:chExt cx="1219200" cy="762000"/>
          </a:xfrm>
        </p:grpSpPr>
        <p:cxnSp>
          <p:nvCxnSpPr>
            <p:cNvPr id="38952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3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4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5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6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7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8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9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38960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3435" y="4473388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3972" y="4549588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67" name="Group 6"/>
          <p:cNvGraphicFramePr>
            <a:graphicFrameLocks noGrp="1"/>
          </p:cNvGraphicFramePr>
          <p:nvPr>
            <p:extLst/>
          </p:nvPr>
        </p:nvGraphicFramePr>
        <p:xfrm>
          <a:off x="1163435" y="4495613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3203372" y="5082988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2441372" y="4473388"/>
            <a:ext cx="533400" cy="5334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8949" name="Rectangle 69"/>
          <p:cNvSpPr>
            <a:spLocks noChangeArrowheads="1"/>
          </p:cNvSpPr>
          <p:nvPr/>
        </p:nvSpPr>
        <p:spPr bwMode="auto">
          <a:xfrm>
            <a:off x="7010400" y="2819400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413172" y="4549588"/>
            <a:ext cx="533400" cy="5334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0409" y="40063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gradients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879249" y="4031862"/>
            <a:ext cx="286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binned by orientation</a:t>
            </a:r>
          </a:p>
        </p:txBody>
      </p:sp>
      <p:sp>
        <p:nvSpPr>
          <p:cNvPr id="8" name="Equal 7"/>
          <p:cNvSpPr/>
          <p:nvPr/>
        </p:nvSpPr>
        <p:spPr bwMode="auto">
          <a:xfrm>
            <a:off x="6099041" y="2960149"/>
            <a:ext cx="762000" cy="609600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55472" y="6255810"/>
            <a:ext cx="286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subdivided local patch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966134" y="5006788"/>
            <a:ext cx="2863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descriptor = concatenation of all histograms, normalize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988430" y="2165866"/>
            <a:ext cx="2974348" cy="2209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971364" y="6309374"/>
            <a:ext cx="286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histogram per grid cell</a:t>
            </a:r>
          </a:p>
        </p:txBody>
      </p:sp>
      <p:sp>
        <p:nvSpPr>
          <p:cNvPr id="81" name="AutoShape 33"/>
          <p:cNvSpPr>
            <a:spLocks noChangeArrowheads="1"/>
          </p:cNvSpPr>
          <p:nvPr/>
        </p:nvSpPr>
        <p:spPr bwMode="auto">
          <a:xfrm>
            <a:off x="6145013" y="5124263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1D0B276-B3E2-4DD2-8791-F08DF5AF1A7A}"/>
              </a:ext>
            </a:extLst>
          </p:cNvPr>
          <p:cNvSpPr txBox="1"/>
          <p:nvPr/>
        </p:nvSpPr>
        <p:spPr>
          <a:xfrm>
            <a:off x="7389932" y="6554569"/>
            <a:ext cx="180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from: K.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733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69" grpId="1" animBg="1"/>
      <p:bldP spid="38949" grpId="0" animBg="1"/>
      <p:bldP spid="71" grpId="0" animBg="1"/>
      <p:bldP spid="71" grpId="1" animBg="1"/>
      <p:bldP spid="8" grpId="0" animBg="1"/>
      <p:bldP spid="76" grpId="0"/>
      <p:bldP spid="77" grpId="0"/>
      <p:bldP spid="9" grpId="0" animBg="1"/>
      <p:bldP spid="80" grpId="0"/>
      <p:bldP spid="8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34" charset="-127"/>
              </a:rPr>
              <a:t>Eliminating rotation ambiguity</a:t>
            </a: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257800"/>
          </a:xfrm>
        </p:spPr>
        <p:txBody>
          <a:bodyPr/>
          <a:lstStyle/>
          <a:p>
            <a:pPr marL="609600" indent="-609600">
              <a:buFontTx/>
              <a:buChar char="•"/>
            </a:pPr>
            <a:r>
              <a:rPr lang="en-US"/>
              <a:t>To assign a unique orientation to circular image windows:</a:t>
            </a:r>
          </a:p>
          <a:p>
            <a:pPr marL="990600" lvl="1" indent="-533400"/>
            <a:r>
              <a:rPr lang="en-US"/>
              <a:t>Create histogram of local gradient directions in the patch</a:t>
            </a:r>
          </a:p>
          <a:p>
            <a:pPr marL="990600" lvl="1" indent="-533400"/>
            <a:r>
              <a:rPr lang="en-US"/>
              <a:t>Assign canonical orientation at peak of smoothed histogram</a:t>
            </a:r>
          </a:p>
        </p:txBody>
      </p:sp>
      <p:pic>
        <p:nvPicPr>
          <p:cNvPr id="66564" name="Picture 55" descr="descrip"/>
          <p:cNvPicPr>
            <a:picLocks noChangeAspect="1" noChangeArrowheads="1"/>
          </p:cNvPicPr>
          <p:nvPr/>
        </p:nvPicPr>
        <p:blipFill>
          <a:blip r:embed="rId3" cstate="print"/>
          <a:srcRect r="56557" b="8105"/>
          <a:stretch>
            <a:fillRect/>
          </a:stretch>
        </p:blipFill>
        <p:spPr bwMode="auto">
          <a:xfrm>
            <a:off x="1295400" y="3618090"/>
            <a:ext cx="2389188" cy="24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7640" name="Line 56"/>
          <p:cNvSpPr>
            <a:spLocks noChangeShapeType="1"/>
          </p:cNvSpPr>
          <p:nvPr/>
        </p:nvSpPr>
        <p:spPr bwMode="auto">
          <a:xfrm flipV="1">
            <a:off x="2362200" y="3846690"/>
            <a:ext cx="1371600" cy="1041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3944938" y="3995915"/>
            <a:ext cx="3827462" cy="2212975"/>
            <a:chOff x="2725" y="2782"/>
            <a:chExt cx="2411" cy="1394"/>
          </a:xfrm>
        </p:grpSpPr>
        <p:grpSp>
          <p:nvGrpSpPr>
            <p:cNvPr id="66567" name="Group 10"/>
            <p:cNvGrpSpPr>
              <a:grpSpLocks/>
            </p:cNvGrpSpPr>
            <p:nvPr/>
          </p:nvGrpSpPr>
          <p:grpSpPr bwMode="auto">
            <a:xfrm>
              <a:off x="3455" y="2782"/>
              <a:ext cx="1681" cy="1394"/>
              <a:chOff x="4080" y="3573"/>
              <a:chExt cx="1066" cy="699"/>
            </a:xfrm>
          </p:grpSpPr>
          <p:sp>
            <p:nvSpPr>
              <p:cNvPr id="66569" name="Freeform 11"/>
              <p:cNvSpPr>
                <a:spLocks/>
              </p:cNvSpPr>
              <p:nvPr/>
            </p:nvSpPr>
            <p:spPr bwMode="auto">
              <a:xfrm>
                <a:off x="4129" y="3573"/>
                <a:ext cx="958" cy="11"/>
              </a:xfrm>
              <a:custGeom>
                <a:avLst/>
                <a:gdLst>
                  <a:gd name="T0" fmla="*/ 0 w 8621"/>
                  <a:gd name="T1" fmla="*/ 0 h 101"/>
                  <a:gd name="T2" fmla="*/ 0 w 8621"/>
                  <a:gd name="T3" fmla="*/ 0 h 101"/>
                  <a:gd name="T4" fmla="*/ 0 w 8621"/>
                  <a:gd name="T5" fmla="*/ 0 h 101"/>
                  <a:gd name="T6" fmla="*/ 0 w 8621"/>
                  <a:gd name="T7" fmla="*/ 0 h 101"/>
                  <a:gd name="T8" fmla="*/ 0 w 8621"/>
                  <a:gd name="T9" fmla="*/ 0 h 101"/>
                  <a:gd name="T10" fmla="*/ 0 w 8621"/>
                  <a:gd name="T11" fmla="*/ 0 h 101"/>
                  <a:gd name="T12" fmla="*/ 0 w 8621"/>
                  <a:gd name="T13" fmla="*/ 0 h 101"/>
                  <a:gd name="T14" fmla="*/ 0 w 8621"/>
                  <a:gd name="T15" fmla="*/ 0 h 101"/>
                  <a:gd name="T16" fmla="*/ 0 w 8621"/>
                  <a:gd name="T17" fmla="*/ 0 h 101"/>
                  <a:gd name="T18" fmla="*/ 0 w 8621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21"/>
                  <a:gd name="T31" fmla="*/ 0 h 101"/>
                  <a:gd name="T32" fmla="*/ 8621 w 8621"/>
                  <a:gd name="T33" fmla="*/ 101 h 1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21" h="101">
                    <a:moveTo>
                      <a:pt x="8621" y="51"/>
                    </a:moveTo>
                    <a:lnTo>
                      <a:pt x="857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576" y="101"/>
                    </a:lnTo>
                    <a:lnTo>
                      <a:pt x="8530" y="51"/>
                    </a:lnTo>
                    <a:lnTo>
                      <a:pt x="8621" y="51"/>
                    </a:lnTo>
                    <a:lnTo>
                      <a:pt x="8621" y="0"/>
                    </a:lnTo>
                    <a:lnTo>
                      <a:pt x="8576" y="0"/>
                    </a:lnTo>
                    <a:lnTo>
                      <a:pt x="8621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0" name="Freeform 12"/>
              <p:cNvSpPr>
                <a:spLocks/>
              </p:cNvSpPr>
              <p:nvPr/>
            </p:nvSpPr>
            <p:spPr bwMode="auto">
              <a:xfrm>
                <a:off x="5076" y="3579"/>
                <a:ext cx="11" cy="545"/>
              </a:xfrm>
              <a:custGeom>
                <a:avLst/>
                <a:gdLst>
                  <a:gd name="T0" fmla="*/ 0 w 91"/>
                  <a:gd name="T1" fmla="*/ 0 h 5457"/>
                  <a:gd name="T2" fmla="*/ 0 w 91"/>
                  <a:gd name="T3" fmla="*/ 0 h 5457"/>
                  <a:gd name="T4" fmla="*/ 0 w 91"/>
                  <a:gd name="T5" fmla="*/ 0 h 5457"/>
                  <a:gd name="T6" fmla="*/ 0 w 91"/>
                  <a:gd name="T7" fmla="*/ 0 h 5457"/>
                  <a:gd name="T8" fmla="*/ 0 w 91"/>
                  <a:gd name="T9" fmla="*/ 0 h 5457"/>
                  <a:gd name="T10" fmla="*/ 0 w 91"/>
                  <a:gd name="T11" fmla="*/ 0 h 5457"/>
                  <a:gd name="T12" fmla="*/ 0 w 91"/>
                  <a:gd name="T13" fmla="*/ 0 h 5457"/>
                  <a:gd name="T14" fmla="*/ 0 w 91"/>
                  <a:gd name="T15" fmla="*/ 0 h 5457"/>
                  <a:gd name="T16" fmla="*/ 0 w 91"/>
                  <a:gd name="T17" fmla="*/ 0 h 5457"/>
                  <a:gd name="T18" fmla="*/ 0 w 91"/>
                  <a:gd name="T19" fmla="*/ 0 h 54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457"/>
                  <a:gd name="T32" fmla="*/ 91 w 91"/>
                  <a:gd name="T33" fmla="*/ 5457 h 545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457">
                    <a:moveTo>
                      <a:pt x="46" y="5457"/>
                    </a:moveTo>
                    <a:lnTo>
                      <a:pt x="91" y="5407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5407"/>
                    </a:lnTo>
                    <a:lnTo>
                      <a:pt x="46" y="5357"/>
                    </a:lnTo>
                    <a:lnTo>
                      <a:pt x="46" y="5457"/>
                    </a:lnTo>
                    <a:lnTo>
                      <a:pt x="91" y="5457"/>
                    </a:lnTo>
                    <a:lnTo>
                      <a:pt x="91" y="5407"/>
                    </a:lnTo>
                    <a:lnTo>
                      <a:pt x="46" y="5457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1" name="Freeform 13"/>
              <p:cNvSpPr>
                <a:spLocks/>
              </p:cNvSpPr>
              <p:nvPr/>
            </p:nvSpPr>
            <p:spPr bwMode="auto">
              <a:xfrm>
                <a:off x="4124" y="4114"/>
                <a:ext cx="958" cy="10"/>
              </a:xfrm>
              <a:custGeom>
                <a:avLst/>
                <a:gdLst>
                  <a:gd name="T0" fmla="*/ 0 w 8622"/>
                  <a:gd name="T1" fmla="*/ 0 h 100"/>
                  <a:gd name="T2" fmla="*/ 0 w 8622"/>
                  <a:gd name="T3" fmla="*/ 0 h 100"/>
                  <a:gd name="T4" fmla="*/ 0 w 8622"/>
                  <a:gd name="T5" fmla="*/ 0 h 100"/>
                  <a:gd name="T6" fmla="*/ 0 w 8622"/>
                  <a:gd name="T7" fmla="*/ 0 h 100"/>
                  <a:gd name="T8" fmla="*/ 0 w 8622"/>
                  <a:gd name="T9" fmla="*/ 0 h 100"/>
                  <a:gd name="T10" fmla="*/ 0 w 8622"/>
                  <a:gd name="T11" fmla="*/ 0 h 100"/>
                  <a:gd name="T12" fmla="*/ 0 w 8622"/>
                  <a:gd name="T13" fmla="*/ 0 h 100"/>
                  <a:gd name="T14" fmla="*/ 0 w 8622"/>
                  <a:gd name="T15" fmla="*/ 0 h 100"/>
                  <a:gd name="T16" fmla="*/ 0 w 8622"/>
                  <a:gd name="T17" fmla="*/ 0 h 100"/>
                  <a:gd name="T18" fmla="*/ 0 w 8622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22"/>
                  <a:gd name="T31" fmla="*/ 0 h 100"/>
                  <a:gd name="T32" fmla="*/ 8622 w 8622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22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8622" y="100"/>
                    </a:lnTo>
                    <a:lnTo>
                      <a:pt x="8622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2" name="Freeform 14"/>
              <p:cNvSpPr>
                <a:spLocks/>
              </p:cNvSpPr>
              <p:nvPr/>
            </p:nvSpPr>
            <p:spPr bwMode="auto">
              <a:xfrm>
                <a:off x="4124" y="3573"/>
                <a:ext cx="10" cy="546"/>
              </a:xfrm>
              <a:custGeom>
                <a:avLst/>
                <a:gdLst>
                  <a:gd name="T0" fmla="*/ 0 w 91"/>
                  <a:gd name="T1" fmla="*/ 0 h 5458"/>
                  <a:gd name="T2" fmla="*/ 0 w 91"/>
                  <a:gd name="T3" fmla="*/ 0 h 5458"/>
                  <a:gd name="T4" fmla="*/ 0 w 91"/>
                  <a:gd name="T5" fmla="*/ 0 h 5458"/>
                  <a:gd name="T6" fmla="*/ 0 w 91"/>
                  <a:gd name="T7" fmla="*/ 0 h 5458"/>
                  <a:gd name="T8" fmla="*/ 0 w 91"/>
                  <a:gd name="T9" fmla="*/ 0 h 5458"/>
                  <a:gd name="T10" fmla="*/ 0 w 91"/>
                  <a:gd name="T11" fmla="*/ 0 h 5458"/>
                  <a:gd name="T12" fmla="*/ 0 w 91"/>
                  <a:gd name="T13" fmla="*/ 0 h 5458"/>
                  <a:gd name="T14" fmla="*/ 0 w 91"/>
                  <a:gd name="T15" fmla="*/ 0 h 5458"/>
                  <a:gd name="T16" fmla="*/ 0 w 91"/>
                  <a:gd name="T17" fmla="*/ 0 h 5458"/>
                  <a:gd name="T18" fmla="*/ 0 w 91"/>
                  <a:gd name="T19" fmla="*/ 0 h 54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458"/>
                  <a:gd name="T32" fmla="*/ 91 w 91"/>
                  <a:gd name="T33" fmla="*/ 5458 h 545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458">
                    <a:moveTo>
                      <a:pt x="46" y="0"/>
                    </a:moveTo>
                    <a:lnTo>
                      <a:pt x="0" y="51"/>
                    </a:lnTo>
                    <a:lnTo>
                      <a:pt x="0" y="5458"/>
                    </a:lnTo>
                    <a:lnTo>
                      <a:pt x="91" y="5458"/>
                    </a:lnTo>
                    <a:lnTo>
                      <a:pt x="91" y="51"/>
                    </a:lnTo>
                    <a:lnTo>
                      <a:pt x="46" y="101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3" name="Rectangle 15"/>
              <p:cNvSpPr>
                <a:spLocks noChangeArrowheads="1"/>
              </p:cNvSpPr>
              <p:nvPr/>
            </p:nvSpPr>
            <p:spPr bwMode="auto">
              <a:xfrm>
                <a:off x="4129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4" name="Freeform 16"/>
              <p:cNvSpPr>
                <a:spLocks/>
              </p:cNvSpPr>
              <p:nvPr/>
            </p:nvSpPr>
            <p:spPr bwMode="auto">
              <a:xfrm>
                <a:off x="4129" y="3979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5" name="Freeform 17"/>
              <p:cNvSpPr>
                <a:spLocks/>
              </p:cNvSpPr>
              <p:nvPr/>
            </p:nvSpPr>
            <p:spPr bwMode="auto">
              <a:xfrm>
                <a:off x="4260" y="3984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1402"/>
                  <a:gd name="T32" fmla="*/ 90 w 90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1402">
                    <a:moveTo>
                      <a:pt x="45" y="1402"/>
                    </a:moveTo>
                    <a:lnTo>
                      <a:pt x="90" y="135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0" y="1402"/>
                    </a:lnTo>
                    <a:lnTo>
                      <a:pt x="90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6" name="Freeform 18"/>
              <p:cNvSpPr>
                <a:spLocks/>
              </p:cNvSpPr>
              <p:nvPr/>
            </p:nvSpPr>
            <p:spPr bwMode="auto">
              <a:xfrm>
                <a:off x="4124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7" name="Freeform 19"/>
              <p:cNvSpPr>
                <a:spLocks/>
              </p:cNvSpPr>
              <p:nvPr/>
            </p:nvSpPr>
            <p:spPr bwMode="auto">
              <a:xfrm>
                <a:off x="4124" y="3979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02"/>
                  <a:gd name="T32" fmla="*/ 91 w 91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02">
                    <a:moveTo>
                      <a:pt x="46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1" y="140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8" name="Rectangle 20"/>
              <p:cNvSpPr>
                <a:spLocks noChangeArrowheads="1"/>
              </p:cNvSpPr>
              <p:nvPr/>
            </p:nvSpPr>
            <p:spPr bwMode="auto">
              <a:xfrm>
                <a:off x="4265" y="3714"/>
                <a:ext cx="136" cy="40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79" name="Freeform 21"/>
              <p:cNvSpPr>
                <a:spLocks/>
              </p:cNvSpPr>
              <p:nvPr/>
            </p:nvSpPr>
            <p:spPr bwMode="auto">
              <a:xfrm>
                <a:off x="4265" y="370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0" name="Freeform 22"/>
              <p:cNvSpPr>
                <a:spLocks/>
              </p:cNvSpPr>
              <p:nvPr/>
            </p:nvSpPr>
            <p:spPr bwMode="auto">
              <a:xfrm>
                <a:off x="4396" y="3714"/>
                <a:ext cx="10" cy="410"/>
              </a:xfrm>
              <a:custGeom>
                <a:avLst/>
                <a:gdLst>
                  <a:gd name="T0" fmla="*/ 0 w 92"/>
                  <a:gd name="T1" fmla="*/ 0 h 4106"/>
                  <a:gd name="T2" fmla="*/ 0 w 92"/>
                  <a:gd name="T3" fmla="*/ 0 h 4106"/>
                  <a:gd name="T4" fmla="*/ 0 w 92"/>
                  <a:gd name="T5" fmla="*/ 0 h 4106"/>
                  <a:gd name="T6" fmla="*/ 0 w 92"/>
                  <a:gd name="T7" fmla="*/ 0 h 4106"/>
                  <a:gd name="T8" fmla="*/ 0 w 92"/>
                  <a:gd name="T9" fmla="*/ 0 h 4106"/>
                  <a:gd name="T10" fmla="*/ 0 w 92"/>
                  <a:gd name="T11" fmla="*/ 0 h 4106"/>
                  <a:gd name="T12" fmla="*/ 0 w 92"/>
                  <a:gd name="T13" fmla="*/ 0 h 4106"/>
                  <a:gd name="T14" fmla="*/ 0 w 92"/>
                  <a:gd name="T15" fmla="*/ 0 h 4106"/>
                  <a:gd name="T16" fmla="*/ 0 w 92"/>
                  <a:gd name="T17" fmla="*/ 0 h 4106"/>
                  <a:gd name="T18" fmla="*/ 0 w 92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4106"/>
                  <a:gd name="T32" fmla="*/ 92 w 92"/>
                  <a:gd name="T33" fmla="*/ 4106 h 4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4106">
                    <a:moveTo>
                      <a:pt x="46" y="4106"/>
                    </a:moveTo>
                    <a:lnTo>
                      <a:pt x="92" y="4056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4056"/>
                    </a:lnTo>
                    <a:lnTo>
                      <a:pt x="46" y="4006"/>
                    </a:lnTo>
                    <a:lnTo>
                      <a:pt x="46" y="4106"/>
                    </a:lnTo>
                    <a:lnTo>
                      <a:pt x="92" y="4106"/>
                    </a:lnTo>
                    <a:lnTo>
                      <a:pt x="92" y="4056"/>
                    </a:lnTo>
                    <a:lnTo>
                      <a:pt x="46" y="410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1" name="Freeform 23"/>
              <p:cNvSpPr>
                <a:spLocks/>
              </p:cNvSpPr>
              <p:nvPr/>
            </p:nvSpPr>
            <p:spPr bwMode="auto">
              <a:xfrm>
                <a:off x="4260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2" name="Freeform 24"/>
              <p:cNvSpPr>
                <a:spLocks/>
              </p:cNvSpPr>
              <p:nvPr/>
            </p:nvSpPr>
            <p:spPr bwMode="auto">
              <a:xfrm>
                <a:off x="4260" y="3709"/>
                <a:ext cx="10" cy="410"/>
              </a:xfrm>
              <a:custGeom>
                <a:avLst/>
                <a:gdLst>
                  <a:gd name="T0" fmla="*/ 0 w 90"/>
                  <a:gd name="T1" fmla="*/ 0 h 4106"/>
                  <a:gd name="T2" fmla="*/ 0 w 90"/>
                  <a:gd name="T3" fmla="*/ 0 h 4106"/>
                  <a:gd name="T4" fmla="*/ 0 w 90"/>
                  <a:gd name="T5" fmla="*/ 0 h 4106"/>
                  <a:gd name="T6" fmla="*/ 0 w 90"/>
                  <a:gd name="T7" fmla="*/ 0 h 4106"/>
                  <a:gd name="T8" fmla="*/ 0 w 90"/>
                  <a:gd name="T9" fmla="*/ 0 h 4106"/>
                  <a:gd name="T10" fmla="*/ 0 w 90"/>
                  <a:gd name="T11" fmla="*/ 0 h 4106"/>
                  <a:gd name="T12" fmla="*/ 0 w 90"/>
                  <a:gd name="T13" fmla="*/ 0 h 4106"/>
                  <a:gd name="T14" fmla="*/ 0 w 90"/>
                  <a:gd name="T15" fmla="*/ 0 h 4106"/>
                  <a:gd name="T16" fmla="*/ 0 w 90"/>
                  <a:gd name="T17" fmla="*/ 0 h 4106"/>
                  <a:gd name="T18" fmla="*/ 0 w 90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4106"/>
                  <a:gd name="T32" fmla="*/ 90 w 90"/>
                  <a:gd name="T33" fmla="*/ 4106 h 4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4106">
                    <a:moveTo>
                      <a:pt x="45" y="0"/>
                    </a:moveTo>
                    <a:lnTo>
                      <a:pt x="0" y="50"/>
                    </a:lnTo>
                    <a:lnTo>
                      <a:pt x="0" y="4106"/>
                    </a:lnTo>
                    <a:lnTo>
                      <a:pt x="90" y="4106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3" name="Rectangle 25"/>
              <p:cNvSpPr>
                <a:spLocks noChangeArrowheads="1"/>
              </p:cNvSpPr>
              <p:nvPr/>
            </p:nvSpPr>
            <p:spPr bwMode="auto">
              <a:xfrm>
                <a:off x="4401" y="3849"/>
                <a:ext cx="136" cy="27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4" name="Freeform 26"/>
              <p:cNvSpPr>
                <a:spLocks/>
              </p:cNvSpPr>
              <p:nvPr/>
            </p:nvSpPr>
            <p:spPr bwMode="auto">
              <a:xfrm>
                <a:off x="4396" y="384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92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0" y="5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2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5" name="Freeform 27"/>
              <p:cNvSpPr>
                <a:spLocks/>
              </p:cNvSpPr>
              <p:nvPr/>
            </p:nvSpPr>
            <p:spPr bwMode="auto">
              <a:xfrm>
                <a:off x="4396" y="3849"/>
                <a:ext cx="10" cy="275"/>
              </a:xfrm>
              <a:custGeom>
                <a:avLst/>
                <a:gdLst>
                  <a:gd name="T0" fmla="*/ 0 w 92"/>
                  <a:gd name="T1" fmla="*/ 0 h 2754"/>
                  <a:gd name="T2" fmla="*/ 0 w 92"/>
                  <a:gd name="T3" fmla="*/ 0 h 2754"/>
                  <a:gd name="T4" fmla="*/ 0 w 92"/>
                  <a:gd name="T5" fmla="*/ 0 h 2754"/>
                  <a:gd name="T6" fmla="*/ 0 w 92"/>
                  <a:gd name="T7" fmla="*/ 0 h 2754"/>
                  <a:gd name="T8" fmla="*/ 0 w 92"/>
                  <a:gd name="T9" fmla="*/ 0 h 2754"/>
                  <a:gd name="T10" fmla="*/ 0 w 92"/>
                  <a:gd name="T11" fmla="*/ 0 h 2754"/>
                  <a:gd name="T12" fmla="*/ 0 w 92"/>
                  <a:gd name="T13" fmla="*/ 0 h 2754"/>
                  <a:gd name="T14" fmla="*/ 0 w 92"/>
                  <a:gd name="T15" fmla="*/ 0 h 2754"/>
                  <a:gd name="T16" fmla="*/ 0 w 92"/>
                  <a:gd name="T17" fmla="*/ 0 h 2754"/>
                  <a:gd name="T18" fmla="*/ 0 w 92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2754"/>
                  <a:gd name="T32" fmla="*/ 92 w 92"/>
                  <a:gd name="T33" fmla="*/ 2754 h 27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2754">
                    <a:moveTo>
                      <a:pt x="46" y="2654"/>
                    </a:moveTo>
                    <a:lnTo>
                      <a:pt x="92" y="2704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46" y="2754"/>
                    </a:lnTo>
                    <a:lnTo>
                      <a:pt x="0" y="2704"/>
                    </a:lnTo>
                    <a:lnTo>
                      <a:pt x="0" y="2754"/>
                    </a:lnTo>
                    <a:lnTo>
                      <a:pt x="46" y="2754"/>
                    </a:lnTo>
                    <a:lnTo>
                      <a:pt x="46" y="2654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6" name="Freeform 28"/>
              <p:cNvSpPr>
                <a:spLocks/>
              </p:cNvSpPr>
              <p:nvPr/>
            </p:nvSpPr>
            <p:spPr bwMode="auto">
              <a:xfrm>
                <a:off x="4401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179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270" y="50"/>
                    </a:lnTo>
                    <a:lnTo>
                      <a:pt x="1225" y="100"/>
                    </a:lnTo>
                    <a:lnTo>
                      <a:pt x="1270" y="100"/>
                    </a:lnTo>
                    <a:lnTo>
                      <a:pt x="1270" y="50"/>
                    </a:lnTo>
                    <a:lnTo>
                      <a:pt x="1179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7" name="Freeform 29"/>
              <p:cNvSpPr>
                <a:spLocks/>
              </p:cNvSpPr>
              <p:nvPr/>
            </p:nvSpPr>
            <p:spPr bwMode="auto">
              <a:xfrm>
                <a:off x="4532" y="3844"/>
                <a:ext cx="10" cy="275"/>
              </a:xfrm>
              <a:custGeom>
                <a:avLst/>
                <a:gdLst>
                  <a:gd name="T0" fmla="*/ 0 w 91"/>
                  <a:gd name="T1" fmla="*/ 0 h 2754"/>
                  <a:gd name="T2" fmla="*/ 0 w 91"/>
                  <a:gd name="T3" fmla="*/ 0 h 2754"/>
                  <a:gd name="T4" fmla="*/ 0 w 91"/>
                  <a:gd name="T5" fmla="*/ 0 h 2754"/>
                  <a:gd name="T6" fmla="*/ 0 w 91"/>
                  <a:gd name="T7" fmla="*/ 0 h 2754"/>
                  <a:gd name="T8" fmla="*/ 0 w 91"/>
                  <a:gd name="T9" fmla="*/ 0 h 2754"/>
                  <a:gd name="T10" fmla="*/ 0 w 91"/>
                  <a:gd name="T11" fmla="*/ 0 h 2754"/>
                  <a:gd name="T12" fmla="*/ 0 w 91"/>
                  <a:gd name="T13" fmla="*/ 0 h 2754"/>
                  <a:gd name="T14" fmla="*/ 0 w 91"/>
                  <a:gd name="T15" fmla="*/ 0 h 2754"/>
                  <a:gd name="T16" fmla="*/ 0 w 91"/>
                  <a:gd name="T17" fmla="*/ 0 h 2754"/>
                  <a:gd name="T18" fmla="*/ 0 w 91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2754"/>
                  <a:gd name="T32" fmla="*/ 91 w 91"/>
                  <a:gd name="T33" fmla="*/ 2754 h 27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2754">
                    <a:moveTo>
                      <a:pt x="46" y="100"/>
                    </a:moveTo>
                    <a:lnTo>
                      <a:pt x="0" y="50"/>
                    </a:lnTo>
                    <a:lnTo>
                      <a:pt x="0" y="2754"/>
                    </a:lnTo>
                    <a:lnTo>
                      <a:pt x="91" y="2754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8" name="Rectangle 30"/>
              <p:cNvSpPr>
                <a:spLocks noChangeArrowheads="1"/>
              </p:cNvSpPr>
              <p:nvPr/>
            </p:nvSpPr>
            <p:spPr bwMode="auto">
              <a:xfrm>
                <a:off x="4537" y="4029"/>
                <a:ext cx="136" cy="9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89" name="Freeform 31"/>
              <p:cNvSpPr>
                <a:spLocks/>
              </p:cNvSpPr>
              <p:nvPr/>
            </p:nvSpPr>
            <p:spPr bwMode="auto">
              <a:xfrm>
                <a:off x="4537" y="402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0" name="Freeform 32"/>
              <p:cNvSpPr>
                <a:spLocks/>
              </p:cNvSpPr>
              <p:nvPr/>
            </p:nvSpPr>
            <p:spPr bwMode="auto">
              <a:xfrm>
                <a:off x="4668" y="4029"/>
                <a:ext cx="10" cy="95"/>
              </a:xfrm>
              <a:custGeom>
                <a:avLst/>
                <a:gdLst>
                  <a:gd name="T0" fmla="*/ 0 w 90"/>
                  <a:gd name="T1" fmla="*/ 0 h 952"/>
                  <a:gd name="T2" fmla="*/ 0 w 90"/>
                  <a:gd name="T3" fmla="*/ 0 h 952"/>
                  <a:gd name="T4" fmla="*/ 0 w 90"/>
                  <a:gd name="T5" fmla="*/ 0 h 952"/>
                  <a:gd name="T6" fmla="*/ 0 w 90"/>
                  <a:gd name="T7" fmla="*/ 0 h 952"/>
                  <a:gd name="T8" fmla="*/ 0 w 90"/>
                  <a:gd name="T9" fmla="*/ 0 h 952"/>
                  <a:gd name="T10" fmla="*/ 0 w 90"/>
                  <a:gd name="T11" fmla="*/ 0 h 952"/>
                  <a:gd name="T12" fmla="*/ 0 w 90"/>
                  <a:gd name="T13" fmla="*/ 0 h 952"/>
                  <a:gd name="T14" fmla="*/ 0 w 90"/>
                  <a:gd name="T15" fmla="*/ 0 h 952"/>
                  <a:gd name="T16" fmla="*/ 0 w 90"/>
                  <a:gd name="T17" fmla="*/ 0 h 952"/>
                  <a:gd name="T18" fmla="*/ 0 w 90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952"/>
                  <a:gd name="T32" fmla="*/ 90 w 90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952">
                    <a:moveTo>
                      <a:pt x="45" y="952"/>
                    </a:moveTo>
                    <a:lnTo>
                      <a:pt x="90" y="90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5" y="852"/>
                    </a:lnTo>
                    <a:lnTo>
                      <a:pt x="45" y="952"/>
                    </a:lnTo>
                    <a:lnTo>
                      <a:pt x="90" y="952"/>
                    </a:lnTo>
                    <a:lnTo>
                      <a:pt x="90" y="902"/>
                    </a:lnTo>
                    <a:lnTo>
                      <a:pt x="45" y="95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1" name="Freeform 33"/>
              <p:cNvSpPr>
                <a:spLocks/>
              </p:cNvSpPr>
              <p:nvPr/>
            </p:nvSpPr>
            <p:spPr bwMode="auto">
              <a:xfrm>
                <a:off x="4532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2" name="Freeform 34"/>
              <p:cNvSpPr>
                <a:spLocks/>
              </p:cNvSpPr>
              <p:nvPr/>
            </p:nvSpPr>
            <p:spPr bwMode="auto">
              <a:xfrm>
                <a:off x="4532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3" name="Rectangle 35"/>
              <p:cNvSpPr>
                <a:spLocks noChangeArrowheads="1"/>
              </p:cNvSpPr>
              <p:nvPr/>
            </p:nvSpPr>
            <p:spPr bwMode="auto">
              <a:xfrm>
                <a:off x="4673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4" name="Freeform 36"/>
              <p:cNvSpPr>
                <a:spLocks/>
              </p:cNvSpPr>
              <p:nvPr/>
            </p:nvSpPr>
            <p:spPr bwMode="auto">
              <a:xfrm>
                <a:off x="4673" y="397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5" name="Freeform 37"/>
              <p:cNvSpPr>
                <a:spLocks/>
              </p:cNvSpPr>
              <p:nvPr/>
            </p:nvSpPr>
            <p:spPr bwMode="auto">
              <a:xfrm>
                <a:off x="4804" y="3984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02"/>
                  <a:gd name="T32" fmla="*/ 91 w 91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02">
                    <a:moveTo>
                      <a:pt x="45" y="1402"/>
                    </a:moveTo>
                    <a:lnTo>
                      <a:pt x="91" y="135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1" y="1402"/>
                    </a:lnTo>
                    <a:lnTo>
                      <a:pt x="91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6" name="Freeform 38"/>
              <p:cNvSpPr>
                <a:spLocks/>
              </p:cNvSpPr>
              <p:nvPr/>
            </p:nvSpPr>
            <p:spPr bwMode="auto">
              <a:xfrm>
                <a:off x="4668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7" name="Freeform 39"/>
              <p:cNvSpPr>
                <a:spLocks/>
              </p:cNvSpPr>
              <p:nvPr/>
            </p:nvSpPr>
            <p:spPr bwMode="auto">
              <a:xfrm>
                <a:off x="4668" y="3979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1402"/>
                  <a:gd name="T32" fmla="*/ 90 w 90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1402">
                    <a:moveTo>
                      <a:pt x="45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0" y="1402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8" name="Rectangle 40"/>
              <p:cNvSpPr>
                <a:spLocks noChangeArrowheads="1"/>
              </p:cNvSpPr>
              <p:nvPr/>
            </p:nvSpPr>
            <p:spPr bwMode="auto">
              <a:xfrm>
                <a:off x="4809" y="4074"/>
                <a:ext cx="136" cy="4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99" name="Freeform 41"/>
              <p:cNvSpPr>
                <a:spLocks/>
              </p:cNvSpPr>
              <p:nvPr/>
            </p:nvSpPr>
            <p:spPr bwMode="auto">
              <a:xfrm>
                <a:off x="4804" y="406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91" y="50"/>
                    </a:moveTo>
                    <a:lnTo>
                      <a:pt x="45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5" y="0"/>
                    </a:lnTo>
                    <a:lnTo>
                      <a:pt x="0" y="5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0" name="Freeform 42"/>
              <p:cNvSpPr>
                <a:spLocks/>
              </p:cNvSpPr>
              <p:nvPr/>
            </p:nvSpPr>
            <p:spPr bwMode="auto">
              <a:xfrm>
                <a:off x="4804" y="4074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01"/>
                  <a:gd name="T32" fmla="*/ 91 w 91"/>
                  <a:gd name="T33" fmla="*/ 501 h 5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01">
                    <a:moveTo>
                      <a:pt x="45" y="401"/>
                    </a:moveTo>
                    <a:lnTo>
                      <a:pt x="91" y="451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451"/>
                    </a:lnTo>
                    <a:lnTo>
                      <a:pt x="45" y="501"/>
                    </a:lnTo>
                    <a:lnTo>
                      <a:pt x="0" y="451"/>
                    </a:lnTo>
                    <a:lnTo>
                      <a:pt x="0" y="501"/>
                    </a:lnTo>
                    <a:lnTo>
                      <a:pt x="45" y="501"/>
                    </a:lnTo>
                    <a:lnTo>
                      <a:pt x="45" y="40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1" name="Freeform 43"/>
              <p:cNvSpPr>
                <a:spLocks/>
              </p:cNvSpPr>
              <p:nvPr/>
            </p:nvSpPr>
            <p:spPr bwMode="auto">
              <a:xfrm>
                <a:off x="4809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180" y="50"/>
                    </a:moveTo>
                    <a:lnTo>
                      <a:pt x="1226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6" y="100"/>
                    </a:lnTo>
                    <a:lnTo>
                      <a:pt x="1271" y="50"/>
                    </a:lnTo>
                    <a:lnTo>
                      <a:pt x="1226" y="100"/>
                    </a:lnTo>
                    <a:lnTo>
                      <a:pt x="1271" y="100"/>
                    </a:lnTo>
                    <a:lnTo>
                      <a:pt x="1271" y="50"/>
                    </a:lnTo>
                    <a:lnTo>
                      <a:pt x="118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2" name="Freeform 44"/>
              <p:cNvSpPr>
                <a:spLocks/>
              </p:cNvSpPr>
              <p:nvPr/>
            </p:nvSpPr>
            <p:spPr bwMode="auto">
              <a:xfrm>
                <a:off x="4940" y="4069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01"/>
                  <a:gd name="T32" fmla="*/ 91 w 91"/>
                  <a:gd name="T33" fmla="*/ 501 h 5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01">
                    <a:moveTo>
                      <a:pt x="46" y="100"/>
                    </a:moveTo>
                    <a:lnTo>
                      <a:pt x="0" y="50"/>
                    </a:lnTo>
                    <a:lnTo>
                      <a:pt x="0" y="501"/>
                    </a:lnTo>
                    <a:lnTo>
                      <a:pt x="91" y="501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3" name="Rectangle 45"/>
              <p:cNvSpPr>
                <a:spLocks noChangeArrowheads="1"/>
              </p:cNvSpPr>
              <p:nvPr/>
            </p:nvSpPr>
            <p:spPr bwMode="auto">
              <a:xfrm>
                <a:off x="4945" y="4029"/>
                <a:ext cx="137" cy="9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4" name="Freeform 46"/>
              <p:cNvSpPr>
                <a:spLocks/>
              </p:cNvSpPr>
              <p:nvPr/>
            </p:nvSpPr>
            <p:spPr bwMode="auto">
              <a:xfrm>
                <a:off x="4945" y="4024"/>
                <a:ext cx="142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5" name="Freeform 47"/>
              <p:cNvSpPr>
                <a:spLocks/>
              </p:cNvSpPr>
              <p:nvPr/>
            </p:nvSpPr>
            <p:spPr bwMode="auto">
              <a:xfrm>
                <a:off x="5076" y="4029"/>
                <a:ext cx="11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952"/>
                    </a:moveTo>
                    <a:lnTo>
                      <a:pt x="91" y="90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6" y="852"/>
                    </a:lnTo>
                    <a:lnTo>
                      <a:pt x="46" y="952"/>
                    </a:lnTo>
                    <a:lnTo>
                      <a:pt x="91" y="952"/>
                    </a:lnTo>
                    <a:lnTo>
                      <a:pt x="91" y="902"/>
                    </a:lnTo>
                    <a:lnTo>
                      <a:pt x="46" y="95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6" name="Freeform 48"/>
              <p:cNvSpPr>
                <a:spLocks/>
              </p:cNvSpPr>
              <p:nvPr/>
            </p:nvSpPr>
            <p:spPr bwMode="auto">
              <a:xfrm>
                <a:off x="4940" y="4114"/>
                <a:ext cx="142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7" name="Freeform 49"/>
              <p:cNvSpPr>
                <a:spLocks/>
              </p:cNvSpPr>
              <p:nvPr/>
            </p:nvSpPr>
            <p:spPr bwMode="auto">
              <a:xfrm>
                <a:off x="4940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08" name="Rectangle 50"/>
              <p:cNvSpPr>
                <a:spLocks noChangeArrowheads="1"/>
              </p:cNvSpPr>
              <p:nvPr/>
            </p:nvSpPr>
            <p:spPr bwMode="auto">
              <a:xfrm>
                <a:off x="4080" y="4160"/>
                <a:ext cx="42" cy="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vantGarde Bk BT" charset="0"/>
                  </a:rPr>
                  <a:t>0</a:t>
                </a:r>
                <a:endParaRPr lang="en-US"/>
              </a:p>
            </p:txBody>
          </p:sp>
          <p:sp>
            <p:nvSpPr>
              <p:cNvPr id="66609" name="Rectangle 51"/>
              <p:cNvSpPr>
                <a:spLocks noChangeArrowheads="1"/>
              </p:cNvSpPr>
              <p:nvPr/>
            </p:nvSpPr>
            <p:spPr bwMode="auto">
              <a:xfrm>
                <a:off x="5036" y="4145"/>
                <a:ext cx="43" cy="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vantGarde Bk BT" charset="0"/>
                  </a:rPr>
                  <a:t>2</a:t>
                </a:r>
                <a:endParaRPr lang="en-US"/>
              </a:p>
            </p:txBody>
          </p:sp>
          <p:sp>
            <p:nvSpPr>
              <p:cNvPr id="66610" name="Rectangle 52"/>
              <p:cNvSpPr>
                <a:spLocks noChangeArrowheads="1"/>
              </p:cNvSpPr>
              <p:nvPr/>
            </p:nvSpPr>
            <p:spPr bwMode="auto">
              <a:xfrm>
                <a:off x="5104" y="4133"/>
                <a:ext cx="42" cy="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p</a:t>
                </a:r>
                <a:endParaRPr lang="en-US"/>
              </a:p>
            </p:txBody>
          </p:sp>
          <p:sp>
            <p:nvSpPr>
              <p:cNvPr id="66611" name="Freeform 53"/>
              <p:cNvSpPr>
                <a:spLocks/>
              </p:cNvSpPr>
              <p:nvPr/>
            </p:nvSpPr>
            <p:spPr bwMode="auto">
              <a:xfrm>
                <a:off x="4329" y="4153"/>
                <a:ext cx="53" cy="47"/>
              </a:xfrm>
              <a:custGeom>
                <a:avLst/>
                <a:gdLst>
                  <a:gd name="T0" fmla="*/ 0 w 474"/>
                  <a:gd name="T1" fmla="*/ 0 h 476"/>
                  <a:gd name="T2" fmla="*/ 0 w 474"/>
                  <a:gd name="T3" fmla="*/ 0 h 476"/>
                  <a:gd name="T4" fmla="*/ 0 w 474"/>
                  <a:gd name="T5" fmla="*/ 0 h 476"/>
                  <a:gd name="T6" fmla="*/ 0 w 474"/>
                  <a:gd name="T7" fmla="*/ 0 h 476"/>
                  <a:gd name="T8" fmla="*/ 0 w 474"/>
                  <a:gd name="T9" fmla="*/ 0 h 476"/>
                  <a:gd name="T10" fmla="*/ 0 w 474"/>
                  <a:gd name="T11" fmla="*/ 0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4"/>
                  <a:gd name="T19" fmla="*/ 0 h 476"/>
                  <a:gd name="T20" fmla="*/ 474 w 474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4" h="476">
                    <a:moveTo>
                      <a:pt x="474" y="476"/>
                    </a:moveTo>
                    <a:lnTo>
                      <a:pt x="238" y="0"/>
                    </a:lnTo>
                    <a:lnTo>
                      <a:pt x="0" y="476"/>
                    </a:lnTo>
                    <a:lnTo>
                      <a:pt x="474" y="476"/>
                    </a:lnTo>
                    <a:lnTo>
                      <a:pt x="238" y="0"/>
                    </a:lnTo>
                    <a:lnTo>
                      <a:pt x="474" y="47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12" name="Freeform 54"/>
              <p:cNvSpPr>
                <a:spLocks/>
              </p:cNvSpPr>
              <p:nvPr/>
            </p:nvSpPr>
            <p:spPr bwMode="auto">
              <a:xfrm>
                <a:off x="4350" y="4196"/>
                <a:ext cx="11" cy="76"/>
              </a:xfrm>
              <a:custGeom>
                <a:avLst/>
                <a:gdLst>
                  <a:gd name="T0" fmla="*/ 0 w 91"/>
                  <a:gd name="T1" fmla="*/ 0 h 760"/>
                  <a:gd name="T2" fmla="*/ 0 w 91"/>
                  <a:gd name="T3" fmla="*/ 0 h 760"/>
                  <a:gd name="T4" fmla="*/ 0 w 91"/>
                  <a:gd name="T5" fmla="*/ 0 h 760"/>
                  <a:gd name="T6" fmla="*/ 0 w 91"/>
                  <a:gd name="T7" fmla="*/ 0 h 760"/>
                  <a:gd name="T8" fmla="*/ 0 w 91"/>
                  <a:gd name="T9" fmla="*/ 0 h 760"/>
                  <a:gd name="T10" fmla="*/ 0 w 91"/>
                  <a:gd name="T11" fmla="*/ 0 h 7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1"/>
                  <a:gd name="T19" fmla="*/ 0 h 760"/>
                  <a:gd name="T20" fmla="*/ 91 w 91"/>
                  <a:gd name="T21" fmla="*/ 760 h 76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1" h="760">
                    <a:moveTo>
                      <a:pt x="46" y="760"/>
                    </a:moveTo>
                    <a:lnTo>
                      <a:pt x="91" y="760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760"/>
                    </a:lnTo>
                    <a:lnTo>
                      <a:pt x="46" y="76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568" name="AutoShape 57"/>
            <p:cNvSpPr>
              <a:spLocks noChangeArrowheads="1"/>
            </p:cNvSpPr>
            <p:nvPr/>
          </p:nvSpPr>
          <p:spPr bwMode="auto">
            <a:xfrm>
              <a:off x="2725" y="3063"/>
              <a:ext cx="539" cy="5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00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Text Box 8">
            <a:extLst>
              <a:ext uri="{FF2B5EF4-FFF2-40B4-BE49-F238E27FC236}">
                <a16:creationId xmlns:a16="http://schemas.microsoft.com/office/drawing/2014/main" id="{E46D9480-6AC2-4846-B531-28275FBF2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Source: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186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6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Scale Selection</a:t>
            </a:r>
            <a:endParaRPr lang="de-CH"/>
          </a:p>
        </p:txBody>
      </p:sp>
      <p:sp>
        <p:nvSpPr>
          <p:cNvPr id="1126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Function responses for increasing scale (scale signature) </a:t>
            </a:r>
            <a:endParaRPr lang="de-CH" sz="2400"/>
          </a:p>
        </p:txBody>
      </p:sp>
      <p:sp>
        <p:nvSpPr>
          <p:cNvPr id="102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K. Grauman, B. Leibe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4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112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1700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127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8475"/>
            <a:ext cx="3313112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4988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8"/>
          <p:cNvSpPr>
            <a:spLocks noChangeArrowheads="1"/>
          </p:cNvSpPr>
          <p:nvPr/>
        </p:nvSpPr>
        <p:spPr bwMode="auto">
          <a:xfrm>
            <a:off x="1906588" y="2417763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821363" y="2209800"/>
            <a:ext cx="73025" cy="73025"/>
            <a:chOff x="1292" y="2205"/>
            <a:chExt cx="46" cy="46"/>
          </a:xfrm>
        </p:grpSpPr>
        <p:sp>
          <p:nvSpPr>
            <p:cNvPr id="11287" name="Line 1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88" name="Line 1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943100" y="2452688"/>
            <a:ext cx="73025" cy="73025"/>
            <a:chOff x="1292" y="2205"/>
            <a:chExt cx="46" cy="46"/>
          </a:xfrm>
        </p:grpSpPr>
        <p:sp>
          <p:nvSpPr>
            <p:cNvPr id="11285" name="Line 1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86" name="Line 1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pic>
        <p:nvPicPr>
          <p:cNvPr id="11277" name="Picture 1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4713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1278" name="Rectangle 20"/>
          <p:cNvSpPr>
            <a:spLocks noChangeArrowheads="1"/>
          </p:cNvSpPr>
          <p:nvPr/>
        </p:nvSpPr>
        <p:spPr bwMode="auto">
          <a:xfrm>
            <a:off x="5472113" y="4757738"/>
            <a:ext cx="2303462" cy="1116012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5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112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9" name="Rectangle 22"/>
          <p:cNvSpPr>
            <a:spLocks noChangeArrowheads="1"/>
          </p:cNvSpPr>
          <p:nvPr/>
        </p:nvSpPr>
        <p:spPr bwMode="auto">
          <a:xfrm>
            <a:off x="1511300" y="4767263"/>
            <a:ext cx="2305050" cy="1150937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1584325" y="2632075"/>
            <a:ext cx="395288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281" name="Rectangle 24"/>
          <p:cNvSpPr>
            <a:spLocks noChangeArrowheads="1"/>
          </p:cNvSpPr>
          <p:nvPr/>
        </p:nvSpPr>
        <p:spPr bwMode="auto">
          <a:xfrm>
            <a:off x="5786438" y="2174875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282" name="Line 25"/>
          <p:cNvSpPr>
            <a:spLocks noChangeShapeType="1"/>
          </p:cNvSpPr>
          <p:nvPr/>
        </p:nvSpPr>
        <p:spPr bwMode="auto">
          <a:xfrm flipH="1">
            <a:off x="5543550" y="2344738"/>
            <a:ext cx="360363" cy="32400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283" name="Oval 26"/>
          <p:cNvSpPr>
            <a:spLocks noChangeArrowheads="1"/>
          </p:cNvSpPr>
          <p:nvPr/>
        </p:nvSpPr>
        <p:spPr bwMode="auto">
          <a:xfrm>
            <a:off x="1511300" y="5116513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284" name="Oval 27"/>
          <p:cNvSpPr>
            <a:spLocks noChangeArrowheads="1"/>
          </p:cNvSpPr>
          <p:nvPr/>
        </p:nvSpPr>
        <p:spPr bwMode="auto">
          <a:xfrm>
            <a:off x="5543550" y="56578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956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Detected features with characteristic scales and orientations:</a:t>
            </a:r>
          </a:p>
        </p:txBody>
      </p:sp>
      <p:pic>
        <p:nvPicPr>
          <p:cNvPr id="4" name="Picture 3" descr="SIFT_fa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3656245" cy="27426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81000" y="6003925"/>
            <a:ext cx="8686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2000" dirty="0"/>
              <a:t>David G. Lowe. </a:t>
            </a:r>
            <a:r>
              <a:rPr lang="en-US" sz="2000" b="1" dirty="0">
                <a:hlinkClick r:id="rId3"/>
              </a:rPr>
              <a:t>"Distinctive image features from scale-invariant </a:t>
            </a:r>
            <a:r>
              <a:rPr lang="en-US" sz="2000" b="1" dirty="0" err="1">
                <a:hlinkClick r:id="rId3"/>
              </a:rPr>
              <a:t>keypoints</a:t>
            </a:r>
            <a:r>
              <a:rPr lang="en-US" sz="2000" b="1" dirty="0">
                <a:hlinkClick r:id="rId3"/>
              </a:rPr>
              <a:t>.”</a:t>
            </a:r>
            <a:r>
              <a:rPr lang="en-US" sz="2000" b="1" dirty="0"/>
              <a:t> </a:t>
            </a:r>
            <a:r>
              <a:rPr lang="en-US" sz="2000" i="1" dirty="0"/>
              <a:t>IJCV</a:t>
            </a:r>
            <a:r>
              <a:rPr lang="en-US" sz="2000" dirty="0"/>
              <a:t> 60 (2), pp. 91-110, 2004. </a:t>
            </a:r>
          </a:p>
        </p:txBody>
      </p:sp>
      <p:pic>
        <p:nvPicPr>
          <p:cNvPr id="26626" name="Picture 2" descr="http://cybertron.cg.tu-berlin.de/pdci11/PhotoTourism/images/sift_le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45" y="2071103"/>
            <a:ext cx="4573355" cy="36341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728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991600" cy="838200"/>
          </a:xfrm>
        </p:spPr>
        <p:txBody>
          <a:bodyPr/>
          <a:lstStyle/>
          <a:p>
            <a:r>
              <a:rPr lang="en-US" dirty="0"/>
              <a:t>From feature detection to feature description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7772400" cy="2057400"/>
          </a:xfrm>
        </p:spPr>
        <p:txBody>
          <a:bodyPr>
            <a:normAutofit fontScale="92500"/>
          </a:bodyPr>
          <a:lstStyle/>
          <a:p>
            <a:r>
              <a:rPr lang="en-US" dirty="0"/>
              <a:t>Detection is </a:t>
            </a:r>
            <a:r>
              <a:rPr lang="en-US" i="1" dirty="0"/>
              <a:t>covariant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features(transform(image)) = transform(features(image))</a:t>
            </a:r>
          </a:p>
          <a:p>
            <a:r>
              <a:rPr lang="en-US" dirty="0"/>
              <a:t>Description is </a:t>
            </a:r>
            <a:r>
              <a:rPr lang="en-US" i="1" dirty="0"/>
              <a:t>invariant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features(transform(image)) = features(image)</a:t>
            </a:r>
            <a:br>
              <a:rPr lang="en-US" dirty="0"/>
            </a:br>
            <a:endParaRPr lang="en-US" dirty="0"/>
          </a:p>
        </p:txBody>
      </p:sp>
      <p:pic>
        <p:nvPicPr>
          <p:cNvPr id="68612" name="Picture 4" descr="sift-fe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90600"/>
            <a:ext cx="880832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AA1E7D09-4393-E747-8375-149A10024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Source: S.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9605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Properties of SIFT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2819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000" dirty="0"/>
              <a:t>Extraordinarily robust detection and description technique</a:t>
            </a:r>
          </a:p>
          <a:p>
            <a:pPr lvl="1" eaLnBrk="1" hangingPunct="1"/>
            <a:r>
              <a:rPr lang="en-US" altLang="en-US" sz="1800" dirty="0"/>
              <a:t>Can handle changes in viewpoint</a:t>
            </a:r>
          </a:p>
          <a:p>
            <a:pPr lvl="2" eaLnBrk="1" hangingPunct="1"/>
            <a:r>
              <a:rPr lang="en-US" altLang="en-US" sz="1600" dirty="0"/>
              <a:t>Up to about 60 degree out-of-plane rotation</a:t>
            </a:r>
          </a:p>
          <a:p>
            <a:pPr lvl="1" eaLnBrk="1" hangingPunct="1"/>
            <a:r>
              <a:rPr lang="en-US" altLang="en-US" sz="1800" dirty="0"/>
              <a:t>Can handle significant changes in illumination</a:t>
            </a:r>
          </a:p>
          <a:p>
            <a:pPr lvl="2" eaLnBrk="1" hangingPunct="1"/>
            <a:r>
              <a:rPr lang="en-US" altLang="en-US" sz="1600" dirty="0"/>
              <a:t>Sometimes even day vs. night</a:t>
            </a:r>
          </a:p>
          <a:p>
            <a:pPr lvl="1" eaLnBrk="1" hangingPunct="1"/>
            <a:r>
              <a:rPr lang="en-US" altLang="en-US" sz="1800" dirty="0"/>
              <a:t>Fast and efficient—can run in real time</a:t>
            </a:r>
          </a:p>
          <a:p>
            <a:pPr lvl="1" eaLnBrk="1" hangingPunct="1"/>
            <a:r>
              <a:rPr lang="en-US" altLang="en-US" sz="1800" dirty="0"/>
              <a:t>Lots of code available</a:t>
            </a:r>
          </a:p>
        </p:txBody>
      </p:sp>
      <p:pic>
        <p:nvPicPr>
          <p:cNvPr id="38916" name="Picture 1" descr="C:\snavely\work\papers\2010\singbing\fig\TreviMatc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1400"/>
            <a:ext cx="437038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2" descr="C:\snavely\work\papers\2010\singbing\fig\TreviMatch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8" y="3581400"/>
            <a:ext cx="43688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15200" y="6550223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N. </a:t>
            </a:r>
            <a:r>
              <a:rPr lang="en-US" sz="1400" dirty="0" err="1">
                <a:solidFill>
                  <a:schemeClr val="bg1"/>
                </a:solidFill>
              </a:rPr>
              <a:t>Snavely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510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SIFT properties</a:t>
            </a:r>
          </a:p>
        </p:txBody>
      </p:sp>
      <p:sp>
        <p:nvSpPr>
          <p:cNvPr id="4833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4343400" cy="4525963"/>
          </a:xfrm>
        </p:spPr>
        <p:txBody>
          <a:bodyPr/>
          <a:lstStyle/>
          <a:p>
            <a:r>
              <a:rPr lang="en-US" sz="2400" dirty="0">
                <a:latin typeface="Arial" pitchFamily="34" charset="0"/>
              </a:rPr>
              <a:t>Invariant to</a:t>
            </a:r>
          </a:p>
          <a:p>
            <a:pPr lvl="1"/>
            <a:r>
              <a:rPr lang="en-US" sz="2400" dirty="0">
                <a:latin typeface="Arial" pitchFamily="34" charset="0"/>
              </a:rPr>
              <a:t>Scale </a:t>
            </a:r>
          </a:p>
          <a:p>
            <a:pPr lvl="1"/>
            <a:r>
              <a:rPr lang="en-US" sz="2400" dirty="0">
                <a:latin typeface="Arial" pitchFamily="34" charset="0"/>
              </a:rPr>
              <a:t>Rotation</a:t>
            </a:r>
          </a:p>
          <a:p>
            <a:pPr lvl="1"/>
            <a:endParaRPr lang="en-US" sz="2400" dirty="0">
              <a:latin typeface="Arial" pitchFamily="34" charset="0"/>
            </a:endParaRPr>
          </a:p>
          <a:p>
            <a:r>
              <a:rPr lang="en-US" sz="2400" dirty="0">
                <a:latin typeface="Arial" pitchFamily="34" charset="0"/>
              </a:rPr>
              <a:t>Partially invariant to</a:t>
            </a:r>
          </a:p>
          <a:p>
            <a:pPr lvl="1"/>
            <a:r>
              <a:rPr lang="en-US" sz="2400" dirty="0">
                <a:latin typeface="Arial" pitchFamily="34" charset="0"/>
              </a:rPr>
              <a:t>Illumination changes</a:t>
            </a:r>
          </a:p>
          <a:p>
            <a:pPr lvl="1"/>
            <a:r>
              <a:rPr lang="en-US" sz="2400" dirty="0">
                <a:latin typeface="Arial" pitchFamily="34" charset="0"/>
              </a:rPr>
              <a:t>Camera viewpoint</a:t>
            </a:r>
          </a:p>
          <a:p>
            <a:pPr lvl="1"/>
            <a:r>
              <a:rPr lang="en-US" sz="2400" dirty="0">
                <a:latin typeface="Arial" pitchFamily="34" charset="0"/>
              </a:rPr>
              <a:t>Occlusion, clutter</a:t>
            </a:r>
          </a:p>
          <a:p>
            <a:endParaRPr lang="en-US" sz="2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10807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DBC3-D896-8A49-A2F5-CF7A6EFC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5223-A27B-3B41-BD5E-4873F5F17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locate the objects?  </a:t>
            </a:r>
          </a:p>
        </p:txBody>
      </p:sp>
      <p:pic>
        <p:nvPicPr>
          <p:cNvPr id="5" name="Picture 4" descr="A picture containing refrigerator, indoor&#13;&#10;&#13;&#10;Description automatically generated">
            <a:extLst>
              <a:ext uri="{FF2B5EF4-FFF2-40B4-BE49-F238E27FC236}">
                <a16:creationId xmlns:a16="http://schemas.microsoft.com/office/drawing/2014/main" id="{C6515A8D-B1A2-3342-8785-5CAE2922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681"/>
            <a:ext cx="9144000" cy="32617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F9EF7E-6F6C-4E4A-B997-046322306B1F}"/>
              </a:ext>
            </a:extLst>
          </p:cNvPr>
          <p:cNvSpPr/>
          <p:nvPr/>
        </p:nvSpPr>
        <p:spPr>
          <a:xfrm>
            <a:off x="5245331" y="2062681"/>
            <a:ext cx="3798916" cy="3261799"/>
          </a:xfrm>
          <a:prstGeom prst="rect">
            <a:avLst/>
          </a:prstGeom>
          <a:solidFill>
            <a:schemeClr val="bg1"/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14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 dirty="0"/>
              <a:t>A hard </a:t>
            </a:r>
            <a:r>
              <a:rPr lang="en-US" dirty="0" err="1"/>
              <a:t>keypoint</a:t>
            </a:r>
            <a:r>
              <a:rPr lang="en-US" dirty="0"/>
              <a:t> matching problem</a:t>
            </a:r>
          </a:p>
        </p:txBody>
      </p:sp>
      <p:sp>
        <p:nvSpPr>
          <p:cNvPr id="6149" name="Rectangle 5"/>
          <p:cNvSpPr>
            <a:spLocks/>
          </p:cNvSpPr>
          <p:nvPr/>
        </p:nvSpPr>
        <p:spPr bwMode="auto">
          <a:xfrm>
            <a:off x="2781300" y="5910263"/>
            <a:ext cx="3632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NASA Mars Rover images</a:t>
            </a:r>
          </a:p>
        </p:txBody>
      </p:sp>
    </p:spTree>
    <p:extLst>
      <p:ext uri="{BB962C8B-B14F-4D97-AF65-F5344CB8AC3E}">
        <p14:creationId xmlns:p14="http://schemas.microsoft.com/office/powerpoint/2010/main" val="3450861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/>
          </p:cNvSpPr>
          <p:nvPr/>
        </p:nvSpPr>
        <p:spPr bwMode="auto">
          <a:xfrm>
            <a:off x="2781300" y="5910263"/>
            <a:ext cx="36322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NASA Mars Rover images</a:t>
            </a:r>
          </a:p>
          <a:p>
            <a:pPr marL="39688" algn="ctr"/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with SIFT feature matches</a:t>
            </a:r>
            <a:b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</a:b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Figure by Noah </a:t>
            </a:r>
            <a:r>
              <a:rPr lang="en-US" sz="1600" dirty="0" err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Snavely</a:t>
            </a:r>
            <a:endParaRPr lang="en-US" sz="16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Answer below </a:t>
            </a:r>
            <a:r>
              <a:rPr lang="en-US" sz="2400"/>
              <a:t>(look for tiny colored squares…)</a:t>
            </a:r>
          </a:p>
        </p:txBody>
      </p:sp>
    </p:spTree>
    <p:extLst>
      <p:ext uri="{BB962C8B-B14F-4D97-AF65-F5344CB8AC3E}">
        <p14:creationId xmlns:p14="http://schemas.microsoft.com/office/powerpoint/2010/main" val="3315596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4525963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Feature Detection</a:t>
            </a:r>
            <a:br>
              <a:rPr lang="en-US" sz="2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Identify the interest points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Feature Description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Extract vector feature descriptor surrounding each interest point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b="1" dirty="0"/>
              <a:t>Feature Matching</a:t>
            </a:r>
            <a:br>
              <a:rPr lang="en-US" dirty="0"/>
            </a:br>
            <a:r>
              <a:rPr lang="en-US" dirty="0"/>
              <a:t>Determine correspondence between descriptors in two views</a:t>
            </a:r>
            <a:endParaRPr lang="en-US" sz="2400" dirty="0"/>
          </a:p>
          <a:p>
            <a:pPr marL="514350" indent="-514350">
              <a:buFont typeface="+mj-lt"/>
              <a:buAutoNum type="arabicParenR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Image Alignment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Compute a transformation matrix between two images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92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12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393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404931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5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881590F-9E52-4085-95AB-07EB27ACCB97}"/>
              </a:ext>
            </a:extLst>
          </p:cNvPr>
          <p:cNvSpPr txBox="1"/>
          <p:nvPr/>
        </p:nvSpPr>
        <p:spPr>
          <a:xfrm>
            <a:off x="7089997" y="6549834"/>
            <a:ext cx="212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from: K. Grauman</a:t>
            </a:r>
          </a:p>
        </p:txBody>
      </p:sp>
      <p:pic>
        <p:nvPicPr>
          <p:cNvPr id="24" name="Picture 23" descr="homography">
            <a:extLst>
              <a:ext uri="{FF2B5EF4-FFF2-40B4-BE49-F238E27FC236}">
                <a16:creationId xmlns:a16="http://schemas.microsoft.com/office/drawing/2014/main" id="{725A4D7F-404D-4648-91FA-DBE7DD2E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84873" y="5273070"/>
            <a:ext cx="2986087" cy="149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6BADA5-79D3-4FE6-BEA5-C0BFC251A0D4}"/>
              </a:ext>
            </a:extLst>
          </p:cNvPr>
          <p:cNvSpPr/>
          <p:nvPr/>
        </p:nvSpPr>
        <p:spPr>
          <a:xfrm>
            <a:off x="4838699" y="2945748"/>
            <a:ext cx="4343401" cy="709596"/>
          </a:xfrm>
          <a:prstGeom prst="rect">
            <a:avLst/>
          </a:prstGeom>
          <a:solidFill>
            <a:schemeClr val="bg1">
              <a:alpha val="69000"/>
            </a:schemeClr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CF4538-E056-41BD-AEAD-9766BA88595A}"/>
              </a:ext>
            </a:extLst>
          </p:cNvPr>
          <p:cNvSpPr/>
          <p:nvPr/>
        </p:nvSpPr>
        <p:spPr>
          <a:xfrm>
            <a:off x="411305" y="5194569"/>
            <a:ext cx="3607960" cy="1632263"/>
          </a:xfrm>
          <a:prstGeom prst="rect">
            <a:avLst/>
          </a:prstGeom>
          <a:solidFill>
            <a:schemeClr val="bg1">
              <a:alpha val="69000"/>
            </a:schemeClr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DD92F5-BE39-4DA6-80FB-58F92F303D8A}"/>
              </a:ext>
            </a:extLst>
          </p:cNvPr>
          <p:cNvSpPr/>
          <p:nvPr/>
        </p:nvSpPr>
        <p:spPr>
          <a:xfrm>
            <a:off x="5410200" y="980951"/>
            <a:ext cx="3008971" cy="1927977"/>
          </a:xfrm>
          <a:prstGeom prst="rect">
            <a:avLst/>
          </a:prstGeom>
          <a:solidFill>
            <a:schemeClr val="bg1">
              <a:alpha val="69000"/>
            </a:schemeClr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394BBE-24BE-47B6-8035-83C818801E7C}"/>
              </a:ext>
            </a:extLst>
          </p:cNvPr>
          <p:cNvSpPr/>
          <p:nvPr/>
        </p:nvSpPr>
        <p:spPr>
          <a:xfrm>
            <a:off x="5585511" y="3659673"/>
            <a:ext cx="3513884" cy="1674327"/>
          </a:xfrm>
          <a:prstGeom prst="rect">
            <a:avLst/>
          </a:prstGeom>
          <a:solidFill>
            <a:schemeClr val="bg1">
              <a:alpha val="69000"/>
            </a:schemeClr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51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0FBC-50B7-E043-938D-59F4C268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212D-57D2-A840-8334-BF1F13F28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rates </a:t>
            </a:r>
          </a:p>
          <a:p>
            <a:r>
              <a:rPr lang="en-US" dirty="0"/>
              <a:t>Matching strategies </a:t>
            </a:r>
          </a:p>
          <a:p>
            <a:r>
              <a:rPr lang="en-US" dirty="0"/>
              <a:t>Efficient matching </a:t>
            </a:r>
          </a:p>
          <a:p>
            <a:endParaRPr lang="en-US" dirty="0"/>
          </a:p>
          <a:p>
            <a:r>
              <a:rPr lang="en-US" dirty="0"/>
              <a:t>Different use cases  </a:t>
            </a:r>
          </a:p>
          <a:p>
            <a:pPr lvl="1"/>
            <a:r>
              <a:rPr lang="en-US" dirty="0"/>
              <a:t>When do you expect </a:t>
            </a:r>
            <a:r>
              <a:rPr lang="en-US" b="1" dirty="0"/>
              <a:t>most features are likely </a:t>
            </a:r>
            <a:r>
              <a:rPr lang="en-US" dirty="0"/>
              <a:t>to match? </a:t>
            </a:r>
          </a:p>
          <a:p>
            <a:pPr lvl="1"/>
            <a:r>
              <a:rPr lang="en-US" dirty="0"/>
              <a:t>E.g., image stitching, tracking objects in a video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do you expect most features are </a:t>
            </a:r>
            <a:r>
              <a:rPr lang="en-US" b="1" dirty="0"/>
              <a:t>NOT</a:t>
            </a:r>
            <a:r>
              <a:rPr lang="en-US" dirty="0"/>
              <a:t> likely to match? </a:t>
            </a:r>
          </a:p>
          <a:p>
            <a:pPr lvl="1"/>
            <a:r>
              <a:rPr lang="en-US" dirty="0"/>
              <a:t>E.g., recognize known objects in a scene</a:t>
            </a:r>
          </a:p>
          <a:p>
            <a:pPr lvl="1"/>
            <a:r>
              <a:rPr lang="en-US" dirty="0"/>
              <a:t>Often more efficient matching is needed. </a:t>
            </a:r>
          </a:p>
        </p:txBody>
      </p:sp>
    </p:spTree>
    <p:extLst>
      <p:ext uri="{BB962C8B-B14F-4D97-AF65-F5344CB8AC3E}">
        <p14:creationId xmlns:p14="http://schemas.microsoft.com/office/powerpoint/2010/main" val="331690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867C-5636-2C4D-B429-81B6AFF7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7708C-45B3-934B-B237-18BEC85D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Euclidean distance metric</a:t>
            </a:r>
          </a:p>
          <a:p>
            <a:pPr lvl="1"/>
            <a:r>
              <a:rPr lang="en-US" dirty="0"/>
              <a:t>Set a threshold (maximum distance)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DAFD6-715D-184C-9F69-689FAAD7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80" y="2373686"/>
            <a:ext cx="5410200" cy="303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2F0A04-C409-5B43-A06A-E2BC73A6F6AB}"/>
              </a:ext>
            </a:extLst>
          </p:cNvPr>
          <p:cNvSpPr txBox="1"/>
          <p:nvPr/>
        </p:nvSpPr>
        <p:spPr>
          <a:xfrm>
            <a:off x="1445660" y="408362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F37DD-CF35-B145-A455-335189350195}"/>
              </a:ext>
            </a:extLst>
          </p:cNvPr>
          <p:cNvSpPr txBox="1"/>
          <p:nvPr/>
        </p:nvSpPr>
        <p:spPr>
          <a:xfrm>
            <a:off x="2378896" y="288219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A5DBD-E9A1-6645-92FA-C418D3EA66EE}"/>
              </a:ext>
            </a:extLst>
          </p:cNvPr>
          <p:cNvSpPr txBox="1"/>
          <p:nvPr/>
        </p:nvSpPr>
        <p:spPr>
          <a:xfrm>
            <a:off x="4282746" y="2994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45014-7800-EE40-B557-E96013202FD9}"/>
              </a:ext>
            </a:extLst>
          </p:cNvPr>
          <p:cNvSpPr txBox="1"/>
          <p:nvPr/>
        </p:nvSpPr>
        <p:spPr>
          <a:xfrm>
            <a:off x="3664584" y="429616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FP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C6C24-EC3F-D844-B81F-96A44DDB5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459" y="5251121"/>
            <a:ext cx="3996861" cy="124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9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Scale Selection</a:t>
            </a:r>
            <a:endParaRPr lang="de-CH"/>
          </a:p>
        </p:txBody>
      </p:sp>
      <p:sp>
        <p:nvSpPr>
          <p:cNvPr id="1229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Function responses for increasing scale (scale signature) </a:t>
            </a:r>
            <a:endParaRPr lang="de-CH" sz="2400"/>
          </a:p>
          <a:p>
            <a:endParaRPr lang="de-CH" sz="2400"/>
          </a:p>
        </p:txBody>
      </p:sp>
      <p:sp>
        <p:nvSpPr>
          <p:cNvPr id="112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K. Grauman, B. Leibe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8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122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229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" name="Rectangle 7"/>
          <p:cNvSpPr>
            <a:spLocks noChangeArrowheads="1"/>
          </p:cNvSpPr>
          <p:nvPr/>
        </p:nvSpPr>
        <p:spPr bwMode="auto">
          <a:xfrm>
            <a:off x="1871663" y="2387600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2313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2314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2311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2312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301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2302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9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122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3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304" name="Line 19"/>
          <p:cNvSpPr>
            <a:spLocks noChangeShapeType="1"/>
          </p:cNvSpPr>
          <p:nvPr/>
        </p:nvSpPr>
        <p:spPr bwMode="auto">
          <a:xfrm flipH="1">
            <a:off x="1619250" y="2630488"/>
            <a:ext cx="360363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305" name="Rectangle 20"/>
          <p:cNvSpPr>
            <a:spLocks noChangeArrowheads="1"/>
          </p:cNvSpPr>
          <p:nvPr/>
        </p:nvSpPr>
        <p:spPr bwMode="auto">
          <a:xfrm>
            <a:off x="5751513" y="2144713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306" name="Line 21"/>
          <p:cNvSpPr>
            <a:spLocks noChangeShapeType="1"/>
          </p:cNvSpPr>
          <p:nvPr/>
        </p:nvSpPr>
        <p:spPr bwMode="auto">
          <a:xfrm flipH="1">
            <a:off x="5688013" y="2343150"/>
            <a:ext cx="215900" cy="2916238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307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308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309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310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790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87CB-E496-B949-ACFF-49315117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1277B-80AA-8F4E-AD9A-F7AFF21A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096"/>
            <a:ext cx="9144000" cy="1755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38CCB-1CD2-504A-BDE7-5345A3E22C35}"/>
              </a:ext>
            </a:extLst>
          </p:cNvPr>
          <p:cNvSpPr txBox="1"/>
          <p:nvPr/>
        </p:nvSpPr>
        <p:spPr>
          <a:xfrm>
            <a:off x="1800529" y="2743200"/>
            <a:ext cx="195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positive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77C55-BCB4-FF4A-87CB-2C7BF1117EDB}"/>
              </a:ext>
            </a:extLst>
          </p:cNvPr>
          <p:cNvSpPr txBox="1"/>
          <p:nvPr/>
        </p:nvSpPr>
        <p:spPr>
          <a:xfrm>
            <a:off x="3759270" y="274320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positive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2AA8-6A5B-B541-B276-E2A56C7B3AA8}"/>
              </a:ext>
            </a:extLst>
          </p:cNvPr>
          <p:cNvSpPr txBox="1"/>
          <p:nvPr/>
        </p:nvSpPr>
        <p:spPr>
          <a:xfrm>
            <a:off x="6484298" y="85763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predictive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E7ABA-DC03-8D4E-A0B6-6A4203741BD4}"/>
              </a:ext>
            </a:extLst>
          </p:cNvPr>
          <p:cNvSpPr txBox="1"/>
          <p:nvPr/>
        </p:nvSpPr>
        <p:spPr>
          <a:xfrm>
            <a:off x="7593907" y="273238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57B521-5C7D-C544-9E12-7CA8656A8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3" y="3429000"/>
            <a:ext cx="4375935" cy="3298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7EE03E-BBCC-4140-B38D-A82A3DA63D2D}"/>
              </a:ext>
            </a:extLst>
          </p:cNvPr>
          <p:cNvSpPr txBox="1"/>
          <p:nvPr/>
        </p:nvSpPr>
        <p:spPr>
          <a:xfrm>
            <a:off x="7147060" y="59117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(aka. Precision)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B6037-76EF-0248-9FDC-71439CC4FB9B}"/>
              </a:ext>
            </a:extLst>
          </p:cNvPr>
          <p:cNvSpPr txBox="1"/>
          <p:nvPr/>
        </p:nvSpPr>
        <p:spPr>
          <a:xfrm>
            <a:off x="2130492" y="303228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(aka. Recall)</a:t>
            </a:r>
          </a:p>
        </p:txBody>
      </p:sp>
    </p:spTree>
    <p:extLst>
      <p:ext uri="{BB962C8B-B14F-4D97-AF65-F5344CB8AC3E}">
        <p14:creationId xmlns:p14="http://schemas.microsoft.com/office/powerpoint/2010/main" val="94867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6FF4-3B76-7748-88BA-D633119B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5E06A-3275-1946-8FB3-2DF455A34F06}"/>
              </a:ext>
            </a:extLst>
          </p:cNvPr>
          <p:cNvSpPr txBox="1"/>
          <p:nvPr/>
        </p:nvSpPr>
        <p:spPr>
          <a:xfrm>
            <a:off x="698916" y="1270038"/>
            <a:ext cx="3903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Receiver Operating Characteristic</a:t>
            </a:r>
          </a:p>
          <a:p>
            <a:pPr algn="ctr"/>
            <a:r>
              <a:rPr lang="en-US" b="1" dirty="0"/>
              <a:t>(ROC curve)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63514-562A-794A-89E2-4635B501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1" y="1916369"/>
            <a:ext cx="4622800" cy="431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FEF91-EBC6-6143-8EFF-95133B4DF910}"/>
              </a:ext>
            </a:extLst>
          </p:cNvPr>
          <p:cNvSpPr txBox="1"/>
          <p:nvPr/>
        </p:nvSpPr>
        <p:spPr>
          <a:xfrm>
            <a:off x="5238408" y="1916369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What do we expect for ROC?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BF34C4-35ED-4C43-A533-CEB907CAA871}"/>
              </a:ext>
            </a:extLst>
          </p:cNvPr>
          <p:cNvSpPr/>
          <p:nvPr/>
        </p:nvSpPr>
        <p:spPr>
          <a:xfrm>
            <a:off x="5237880" y="2560079"/>
            <a:ext cx="3847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the larger the area under the curve (AUC), the better its performance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Matching local features</a:t>
            </a:r>
          </a:p>
        </p:txBody>
      </p:sp>
      <p:pic>
        <p:nvPicPr>
          <p:cNvPr id="47107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47108" name="Picture 4" descr="building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-20053" y="652009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9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/>
              <a:t>Matching local features</a:t>
            </a:r>
          </a:p>
        </p:txBody>
      </p:sp>
      <p:pic>
        <p:nvPicPr>
          <p:cNvPr id="48131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48132" name="Picture 4" descr="building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5" descr="building2_siftpatches.jpg"/>
          <p:cNvPicPr>
            <a:picLocks noChangeAspect="1"/>
          </p:cNvPicPr>
          <p:nvPr/>
        </p:nvPicPr>
        <p:blipFill>
          <a:blip r:embed="rId5" cstate="print"/>
          <a:srcRect l="9975" t="5734" r="10223" b="8244"/>
          <a:stretch>
            <a:fillRect/>
          </a:stretch>
        </p:blipFill>
        <p:spPr bwMode="auto">
          <a:xfrm>
            <a:off x="4800600" y="1344613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6" descr="building1_siftpatches.jpg"/>
          <p:cNvPicPr>
            <a:picLocks noChangeAspect="1"/>
          </p:cNvPicPr>
          <p:nvPr/>
        </p:nvPicPr>
        <p:blipFill>
          <a:blip r:embed="rId6" cstate="print"/>
          <a:srcRect l="9975" t="3943" r="10223" b="8601"/>
          <a:stretch>
            <a:fillRect/>
          </a:stretch>
        </p:blipFill>
        <p:spPr bwMode="auto">
          <a:xfrm>
            <a:off x="457200" y="1325563"/>
            <a:ext cx="403860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 rot="-297055">
            <a:off x="2305050" y="2527300"/>
            <a:ext cx="377825" cy="449263"/>
          </a:xfrm>
          <a:prstGeom prst="rect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V="1">
            <a:off x="2971800" y="2087563"/>
            <a:ext cx="2743200" cy="5334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2971800" y="2620963"/>
            <a:ext cx="2895600" cy="3048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>
            <a:off x="2971800" y="2620963"/>
            <a:ext cx="2971800" cy="9906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733800" y="1684338"/>
            <a:ext cx="914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85800" y="4754563"/>
            <a:ext cx="8001000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To generate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candidate matches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, find patches that have the most similar appearance (e.g., lowest SSD)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Simplest approach: compare them all, take the closest (or closest k, or within 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thresholded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distance)</a:t>
            </a:r>
          </a:p>
        </p:txBody>
      </p:sp>
      <p:sp>
        <p:nvSpPr>
          <p:cNvPr id="48141" name="TextBox 22"/>
          <p:cNvSpPr txBox="1">
            <a:spLocks noChangeArrowheads="1"/>
          </p:cNvSpPr>
          <p:nvPr/>
        </p:nvSpPr>
        <p:spPr bwMode="auto">
          <a:xfrm>
            <a:off x="1981200" y="4384675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Image 1</a:t>
            </a:r>
          </a:p>
        </p:txBody>
      </p:sp>
      <p:sp>
        <p:nvSpPr>
          <p:cNvPr id="48142" name="TextBox 23"/>
          <p:cNvSpPr txBox="1">
            <a:spLocks noChangeArrowheads="1"/>
          </p:cNvSpPr>
          <p:nvPr/>
        </p:nvSpPr>
        <p:spPr bwMode="auto">
          <a:xfrm>
            <a:off x="6400800" y="4373563"/>
            <a:ext cx="152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Image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20053" y="652009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/>
              <a:t>Ambiguous matches</a:t>
            </a:r>
          </a:p>
        </p:txBody>
      </p:sp>
      <p:pic>
        <p:nvPicPr>
          <p:cNvPr id="50179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50180" name="Picture 4" descr="building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 descr="building2_siftpatches.jpg"/>
          <p:cNvPicPr>
            <a:picLocks noChangeAspect="1"/>
          </p:cNvPicPr>
          <p:nvPr/>
        </p:nvPicPr>
        <p:blipFill>
          <a:blip r:embed="rId5" cstate="print"/>
          <a:srcRect l="9975" t="5734" r="10223" b="8244"/>
          <a:stretch>
            <a:fillRect/>
          </a:stretch>
        </p:blipFill>
        <p:spPr bwMode="auto">
          <a:xfrm>
            <a:off x="4800600" y="1344613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 descr="building1_siftpatches.jpg"/>
          <p:cNvPicPr>
            <a:picLocks noChangeAspect="1"/>
          </p:cNvPicPr>
          <p:nvPr/>
        </p:nvPicPr>
        <p:blipFill>
          <a:blip r:embed="rId6" cstate="print"/>
          <a:srcRect l="9975" t="3943" r="10223" b="8601"/>
          <a:stretch>
            <a:fillRect/>
          </a:stretch>
        </p:blipFill>
        <p:spPr bwMode="auto">
          <a:xfrm>
            <a:off x="457200" y="1325563"/>
            <a:ext cx="403860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 rot="-297055">
            <a:off x="2346325" y="3222625"/>
            <a:ext cx="377825" cy="449263"/>
          </a:xfrm>
          <a:prstGeom prst="rect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09445" y="4656858"/>
            <a:ext cx="8001000" cy="269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At what SSD value do we have a good match?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To add robustness to matching, consider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ratio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: 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dist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to best match  /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dist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to second best match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low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, first match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looks good.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high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, could be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ambiguous match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0185" name="TextBox 22"/>
          <p:cNvSpPr txBox="1">
            <a:spLocks noChangeArrowheads="1"/>
          </p:cNvSpPr>
          <p:nvPr/>
        </p:nvSpPr>
        <p:spPr bwMode="auto">
          <a:xfrm>
            <a:off x="1981200" y="4384675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Image 1</a:t>
            </a:r>
          </a:p>
        </p:txBody>
      </p:sp>
      <p:sp>
        <p:nvSpPr>
          <p:cNvPr id="50186" name="TextBox 23"/>
          <p:cNvSpPr txBox="1">
            <a:spLocks noChangeArrowheads="1"/>
          </p:cNvSpPr>
          <p:nvPr/>
        </p:nvSpPr>
        <p:spPr bwMode="auto">
          <a:xfrm>
            <a:off x="6400800" y="4373563"/>
            <a:ext cx="152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Image 2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4864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9436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4008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8580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24600" y="64886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build="allAtOnce"/>
      <p:bldP spid="12" grpId="0"/>
      <p:bldP spid="13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Matching SIFT Descriptors</a:t>
            </a: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Nearest neighbor (Euclidean distance)</a:t>
            </a:r>
          </a:p>
          <a:p>
            <a:r>
              <a:rPr lang="en-US" sz="2800"/>
              <a:t>Threshold ratio of nearest to 2</a:t>
            </a:r>
            <a:r>
              <a:rPr lang="en-US" sz="2800" baseline="30000"/>
              <a:t>nd</a:t>
            </a:r>
            <a:r>
              <a:rPr lang="en-US" sz="2800"/>
              <a:t> nearest descriptor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286000"/>
            <a:ext cx="63531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2602768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898" name="Picture 2" descr="http://www.vlfeat.org/demo/xsift_basic_0.jpg.pagespeed.ic.nDRYdbuBi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36" y="2092804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1650" y="1357715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http://www.vlfeat.org/overview/sift.html</a:t>
            </a:r>
          </a:p>
        </p:txBody>
      </p:sp>
      <p:pic>
        <p:nvPicPr>
          <p:cNvPr id="464900" name="Picture 4" descr="http://www.vlfeat.org/demo/xsift_basic_2.jpg.pagespeed.ic.-3OPdEpiB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74913"/>
            <a:ext cx="3048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4902" name="Picture 6" descr="http://www.vlfeat.org/demo/xsift_basic_3.jpg.pagespeed.ic.xUlYQ7aE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04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5000" y="5791200"/>
            <a:ext cx="243840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8400" y="646636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http://www.vlfeat.org/overview/sift.html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9832" y="4530287"/>
            <a:ext cx="254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Interest points and their scales and orientations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(random subset of 50)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45836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SIFT descriptors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-365677" y="133806"/>
            <a:ext cx="9829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Scale Invariant Feature Transform (SIFT) descriptor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[Lowe 2004] </a:t>
            </a:r>
          </a:p>
        </p:txBody>
      </p:sp>
    </p:spTree>
    <p:extLst>
      <p:ext uri="{BB962C8B-B14F-4D97-AF65-F5344CB8AC3E}">
        <p14:creationId xmlns:p14="http://schemas.microsoft.com/office/powerpoint/2010/main" val="442414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(preliminary) matches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1650" y="1357715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http://www.vlfeat.org/overview/sift.html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38400" y="646636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http://www.vlfeat.org/overview/sift.html</a:t>
            </a:r>
          </a:p>
        </p:txBody>
      </p:sp>
      <p:pic>
        <p:nvPicPr>
          <p:cNvPr id="466946" name="Picture 2" descr="http://www.vlfeat.org/demo/xsift_match_1.jpg.pagespeed.ic.b1TNuoHKD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56001"/>
            <a:ext cx="609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6948" name="Picture 4" descr="http://www.vlfeat.org/demo/xsift_match_2.jpg.pagespeed.ic.88w6MDq0y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180365"/>
            <a:ext cx="609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>
            <a:stCxn id="466946" idx="0"/>
            <a:endCxn id="466946" idx="2"/>
          </p:cNvCxnSpPr>
          <p:nvPr/>
        </p:nvCxnSpPr>
        <p:spPr bwMode="auto">
          <a:xfrm>
            <a:off x="4419600" y="1656001"/>
            <a:ext cx="0" cy="228600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4419600" y="4180365"/>
            <a:ext cx="0" cy="228600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362309" y="2275781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img1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264" y="4852769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img1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6199" y="487865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img2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96199" y="2275781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img2</a:t>
            </a:r>
          </a:p>
        </p:txBody>
      </p:sp>
    </p:spTree>
    <p:extLst>
      <p:ext uri="{BB962C8B-B14F-4D97-AF65-F5344CB8AC3E}">
        <p14:creationId xmlns:p14="http://schemas.microsoft.com/office/powerpoint/2010/main" val="54388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0347-0145-A940-993D-128A527C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3285-BFCF-1345-9CBD-9CBA19543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Multi-dimensional hashing</a:t>
            </a:r>
          </a:p>
          <a:p>
            <a:pPr lvl="1"/>
            <a:r>
              <a:rPr lang="en-US" dirty="0" err="1"/>
              <a:t>Haar</a:t>
            </a:r>
            <a:r>
              <a:rPr lang="en-US" dirty="0"/>
              <a:t> wavelets, Brown et al. 2005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5DFBA-5E5D-BE46-8C35-9E988A7D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1" y="3429000"/>
            <a:ext cx="6955604" cy="1834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B08BB-553C-AA46-8751-05DE6C1FA3E4}"/>
              </a:ext>
            </a:extLst>
          </p:cNvPr>
          <p:cNvSpPr txBox="1"/>
          <p:nvPr/>
        </p:nvSpPr>
        <p:spPr>
          <a:xfrm>
            <a:off x="3575407" y="553777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= Dark gray – light gray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2FD20-11DF-C84C-9414-6E46CA5E29F1}"/>
              </a:ext>
            </a:extLst>
          </p:cNvPr>
          <p:cNvSpPr txBox="1"/>
          <p:nvPr/>
        </p:nvSpPr>
        <p:spPr>
          <a:xfrm>
            <a:off x="2455562" y="305966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     Code1,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C80E-1716-394D-99EA-29CA0C9D379B}"/>
              </a:ext>
            </a:extLst>
          </p:cNvPr>
          <p:cNvSpPr txBox="1"/>
          <p:nvPr/>
        </p:nvSpPr>
        <p:spPr>
          <a:xfrm>
            <a:off x="4604208" y="305966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Code2</a:t>
            </a:r>
            <a:r>
              <a:rPr lang="en-US" dirty="0"/>
              <a:t>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4111A-64E9-CF43-9770-0690D4CE9B70}"/>
              </a:ext>
            </a:extLst>
          </p:cNvPr>
          <p:cNvSpPr txBox="1"/>
          <p:nvPr/>
        </p:nvSpPr>
        <p:spPr>
          <a:xfrm>
            <a:off x="6360784" y="305966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Code3</a:t>
            </a:r>
            <a:r>
              <a:rPr lang="en-US" dirty="0"/>
              <a:t>    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7393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37571-8B37-A443-8B3A-422E6325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8C9FF-C4AA-2D45-A12D-29B8B107B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Kd</a:t>
            </a:r>
            <a:r>
              <a:rPr lang="en-US" dirty="0"/>
              <a:t>-trees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BA97E-E3DA-054A-A033-9E13FAF8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7" y="1846903"/>
            <a:ext cx="7551506" cy="369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Scale Selection</a:t>
            </a:r>
            <a:endParaRPr lang="de-CH"/>
          </a:p>
        </p:txBody>
      </p:sp>
      <p:sp>
        <p:nvSpPr>
          <p:cNvPr id="133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Function responses for increasing scale (scale signature) </a:t>
            </a:r>
            <a:endParaRPr lang="de-CH" sz="2400"/>
          </a:p>
          <a:p>
            <a:endParaRPr lang="de-CH" sz="2400"/>
          </a:p>
        </p:txBody>
      </p:sp>
      <p:sp>
        <p:nvSpPr>
          <p:cNvPr id="122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K. Grauman, B. Leibe</a:t>
            </a:r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2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13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3320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2" name="Rectangle 7"/>
          <p:cNvSpPr>
            <a:spLocks noChangeArrowheads="1"/>
          </p:cNvSpPr>
          <p:nvPr/>
        </p:nvSpPr>
        <p:spPr bwMode="auto">
          <a:xfrm>
            <a:off x="1843088" y="2349500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3339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3340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3337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3338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pic>
        <p:nvPicPr>
          <p:cNvPr id="13325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3326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aphicFrame>
        <p:nvGraphicFramePr>
          <p:cNvPr id="13315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3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133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7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328" name="Line 19"/>
          <p:cNvSpPr>
            <a:spLocks noChangeShapeType="1"/>
          </p:cNvSpPr>
          <p:nvPr/>
        </p:nvSpPr>
        <p:spPr bwMode="auto">
          <a:xfrm flipH="1">
            <a:off x="1763713" y="2630488"/>
            <a:ext cx="215900" cy="205263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329" name="Rectangle 20"/>
          <p:cNvSpPr>
            <a:spLocks noChangeArrowheads="1"/>
          </p:cNvSpPr>
          <p:nvPr/>
        </p:nvSpPr>
        <p:spPr bwMode="auto">
          <a:xfrm>
            <a:off x="5722938" y="2106613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330" name="Line 21"/>
          <p:cNvSpPr>
            <a:spLocks noChangeShapeType="1"/>
          </p:cNvSpPr>
          <p:nvPr/>
        </p:nvSpPr>
        <p:spPr bwMode="auto">
          <a:xfrm flipH="1">
            <a:off x="5795963" y="2343150"/>
            <a:ext cx="107950" cy="26638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331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332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333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334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335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336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5555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 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001000" cy="5257800"/>
          </a:xfrm>
        </p:spPr>
        <p:txBody>
          <a:bodyPr/>
          <a:lstStyle/>
          <a:p>
            <a:r>
              <a:rPr lang="en-US" sz="3200" dirty="0"/>
              <a:t>Feature points are used for:</a:t>
            </a:r>
          </a:p>
          <a:p>
            <a:pPr lvl="1"/>
            <a:r>
              <a:rPr lang="en-US" sz="2400" dirty="0"/>
              <a:t>Image alignment </a:t>
            </a:r>
          </a:p>
          <a:p>
            <a:pPr lvl="1"/>
            <a:r>
              <a:rPr lang="en-US" sz="2400" dirty="0"/>
              <a:t>3D reconstruction</a:t>
            </a:r>
          </a:p>
          <a:p>
            <a:pPr lvl="1"/>
            <a:r>
              <a:rPr lang="en-US" sz="2400" dirty="0"/>
              <a:t>Motion tracking</a:t>
            </a:r>
          </a:p>
          <a:p>
            <a:pPr lvl="1"/>
            <a:r>
              <a:rPr lang="en-US" sz="2400" dirty="0"/>
              <a:t>Robot navigation</a:t>
            </a:r>
          </a:p>
          <a:p>
            <a:pPr lvl="1"/>
            <a:r>
              <a:rPr lang="en-US" sz="2400" dirty="0"/>
              <a:t>Indexing and database retrieval</a:t>
            </a:r>
          </a:p>
          <a:p>
            <a:pPr lvl="1"/>
            <a:r>
              <a:rPr lang="en-US" sz="2400" dirty="0"/>
              <a:t>Object recognition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4425" y="1143000"/>
            <a:ext cx="2339975" cy="23926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" name="Picture 4" descr="Inliers_im1_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8557" y="4267199"/>
            <a:ext cx="3645578" cy="2360887"/>
          </a:xfrm>
          <a:prstGeom prst="rect">
            <a:avLst/>
          </a:prstGeom>
        </p:spPr>
      </p:pic>
      <p:pic>
        <p:nvPicPr>
          <p:cNvPr id="6" name="Picture 5" descr="Inliers_im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4266525"/>
            <a:ext cx="3286996" cy="23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99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Automatic mosaicing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905000" y="1173162"/>
            <a:ext cx="5257800" cy="4724400"/>
            <a:chOff x="1104" y="528"/>
            <a:chExt cx="3552" cy="3264"/>
          </a:xfrm>
        </p:grpSpPr>
        <p:graphicFrame>
          <p:nvGraphicFramePr>
            <p:cNvPr id="507908" name="Object 4"/>
            <p:cNvGraphicFramePr>
              <a:graphicFrameLocks noChangeAspect="1"/>
            </p:cNvGraphicFramePr>
            <p:nvPr/>
          </p:nvGraphicFramePr>
          <p:xfrm>
            <a:off x="1104" y="528"/>
            <a:ext cx="3552" cy="1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396" name="Bitmap Image" r:id="rId4" imgW="11447619" imgH="4123810" progId="PBrush">
                    <p:embed/>
                  </p:oleObj>
                </mc:Choice>
                <mc:Fallback>
                  <p:oleObj name="Bitmap Image" r:id="rId4" imgW="11447619" imgH="4123810" progId="PBrush">
                    <p:embed/>
                    <p:pic>
                      <p:nvPicPr>
                        <p:cNvPr id="50790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528"/>
                          <a:ext cx="3552" cy="1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07909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04" y="1824"/>
              <a:ext cx="3552" cy="9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507910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04" y="2805"/>
              <a:ext cx="3552" cy="9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sp>
        <p:nvSpPr>
          <p:cNvPr id="507911" name="Rectangle 8"/>
          <p:cNvSpPr>
            <a:spLocks noChangeArrowheads="1"/>
          </p:cNvSpPr>
          <p:nvPr/>
        </p:nvSpPr>
        <p:spPr bwMode="auto">
          <a:xfrm>
            <a:off x="1902125" y="6096000"/>
            <a:ext cx="5794075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ulim"/>
                <a:cs typeface="Gulim"/>
              </a:rPr>
              <a:t>Matthew Brown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ulim"/>
                <a:cs typeface="Gulim"/>
              </a:rPr>
              <a:t>http://matthewalunbrown.com/autostitch/autostitch.html</a:t>
            </a:r>
          </a:p>
        </p:txBody>
      </p:sp>
    </p:spTree>
    <p:extLst>
      <p:ext uri="{BB962C8B-B14F-4D97-AF65-F5344CB8AC3E}">
        <p14:creationId xmlns:p14="http://schemas.microsoft.com/office/powerpoint/2010/main" val="2922674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Wide baseline stereo</a:t>
            </a:r>
          </a:p>
        </p:txBody>
      </p:sp>
      <p:pic>
        <p:nvPicPr>
          <p:cNvPr id="503811" name="Picture 3" descr="wide_baseline_stere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" y="1401762"/>
            <a:ext cx="86487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3812" name="Text Box 4"/>
          <p:cNvSpPr txBox="1">
            <a:spLocks noChangeArrowheads="1"/>
          </p:cNvSpPr>
          <p:nvPr/>
        </p:nvSpPr>
        <p:spPr bwMode="auto">
          <a:xfrm>
            <a:off x="3851275" y="6162675"/>
            <a:ext cx="5257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[Image from T. Tuytelaars ECCV 2006 tutorial]</a:t>
            </a:r>
          </a:p>
        </p:txBody>
      </p:sp>
    </p:spTree>
    <p:extLst>
      <p:ext uri="{BB962C8B-B14F-4D97-AF65-F5344CB8AC3E}">
        <p14:creationId xmlns:p14="http://schemas.microsoft.com/office/powerpoint/2010/main" val="662315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tourism [</a:t>
            </a:r>
            <a:r>
              <a:rPr lang="en-US" dirty="0" err="1"/>
              <a:t>Snavely</a:t>
            </a:r>
            <a:r>
              <a:rPr lang="en-US" dirty="0"/>
              <a:t> et al.]</a:t>
            </a:r>
          </a:p>
        </p:txBody>
      </p:sp>
      <p:pic>
        <p:nvPicPr>
          <p:cNvPr id="3" name="forum1_20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914400"/>
            <a:ext cx="7239000" cy="5429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0053" y="652009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Noah </a:t>
            </a:r>
            <a:r>
              <a:rPr lang="en-US" dirty="0" err="1"/>
              <a:t>Snavely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4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57200" y="-952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Recognition of specific objects, scenes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 bwMode="auto">
          <a:xfrm>
            <a:off x="5943600" y="6515819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Slide credit: J.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Sivic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8075" y="1417638"/>
            <a:ext cx="1366838" cy="1366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61175" y="1417638"/>
            <a:ext cx="1366838" cy="1366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6357938" y="1992313"/>
            <a:ext cx="431800" cy="217488"/>
          </a:xfrm>
          <a:prstGeom prst="rightArrow">
            <a:avLst>
              <a:gd name="adj1" fmla="val 50000"/>
              <a:gd name="adj2" fmla="val 49635"/>
            </a:avLst>
          </a:prstGeom>
          <a:solidFill>
            <a:srgbClr val="00B8FF">
              <a:alpha val="50195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5421313" y="2895601"/>
            <a:ext cx="2089150" cy="260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85775" marR="0" lvl="0" indent="0" algn="l" defTabSz="457200" rtl="0" eaLnBrk="1" fontAlgn="base" latinLnBrk="0" hangingPunct="0">
              <a:lnSpc>
                <a:spcPct val="71000"/>
              </a:lnSpc>
              <a:spcBef>
                <a:spcPts val="150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48577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598025" algn="l"/>
              </a:tabLst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Viewpoint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488" y="1417638"/>
            <a:ext cx="1371600" cy="137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46350" y="1416051"/>
            <a:ext cx="1371600" cy="137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" name="AutoShape 10"/>
          <p:cNvSpPr>
            <a:spLocks noChangeArrowheads="1"/>
          </p:cNvSpPr>
          <p:nvPr/>
        </p:nvSpPr>
        <p:spPr bwMode="auto">
          <a:xfrm>
            <a:off x="2038350" y="1992313"/>
            <a:ext cx="431800" cy="217488"/>
          </a:xfrm>
          <a:prstGeom prst="rightArrow">
            <a:avLst>
              <a:gd name="adj1" fmla="val 50000"/>
              <a:gd name="adj2" fmla="val 49635"/>
            </a:avLst>
          </a:prstGeom>
          <a:solidFill>
            <a:srgbClr val="00B8FF">
              <a:alpha val="50195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958850" y="2905126"/>
            <a:ext cx="2089150" cy="260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85775" marR="0" lvl="0" indent="0" algn="ctr" defTabSz="457200" rtl="0" eaLnBrk="1" fontAlgn="base" latinLnBrk="0" hangingPunct="0">
              <a:lnSpc>
                <a:spcPct val="71000"/>
              </a:lnSpc>
              <a:spcBef>
                <a:spcPts val="150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48577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598025" algn="l"/>
              </a:tabLst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Scale</a:t>
            </a:r>
          </a:p>
        </p:txBody>
      </p:sp>
      <p:sp>
        <p:nvSpPr>
          <p:cNvPr id="29" name="AutoShape 12"/>
          <p:cNvSpPr>
            <a:spLocks noChangeArrowheads="1"/>
          </p:cNvSpPr>
          <p:nvPr/>
        </p:nvSpPr>
        <p:spPr bwMode="auto">
          <a:xfrm>
            <a:off x="2038350" y="3933825"/>
            <a:ext cx="431800" cy="217487"/>
          </a:xfrm>
          <a:prstGeom prst="rightArrow">
            <a:avLst>
              <a:gd name="adj1" fmla="val 50000"/>
              <a:gd name="adj2" fmla="val 49635"/>
            </a:avLst>
          </a:prstGeom>
          <a:solidFill>
            <a:srgbClr val="00B8FF">
              <a:alpha val="50195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958850" y="4799012"/>
            <a:ext cx="2089150" cy="260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85775" marR="0" lvl="0" indent="0" algn="ctr" defTabSz="457200" rtl="0" eaLnBrk="1" fontAlgn="base" latinLnBrk="0" hangingPunct="0">
              <a:lnSpc>
                <a:spcPct val="71000"/>
              </a:lnSpc>
              <a:spcBef>
                <a:spcPts val="150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48577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598025" algn="l"/>
              </a:tabLst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Lighting</a:t>
            </a:r>
          </a:p>
        </p:txBody>
      </p:sp>
      <p:pic>
        <p:nvPicPr>
          <p:cNvPr id="31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6738" y="3359150"/>
            <a:ext cx="1371600" cy="137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2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82863" y="3359150"/>
            <a:ext cx="1371600" cy="137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3" name="AutoShape 16"/>
          <p:cNvSpPr>
            <a:spLocks noChangeArrowheads="1"/>
          </p:cNvSpPr>
          <p:nvPr/>
        </p:nvSpPr>
        <p:spPr bwMode="auto">
          <a:xfrm>
            <a:off x="6357938" y="3927475"/>
            <a:ext cx="431800" cy="217487"/>
          </a:xfrm>
          <a:prstGeom prst="rightArrow">
            <a:avLst>
              <a:gd name="adj1" fmla="val 50000"/>
              <a:gd name="adj2" fmla="val 49635"/>
            </a:avLst>
          </a:prstGeom>
          <a:solidFill>
            <a:srgbClr val="00B8FF">
              <a:alpha val="50195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5421313" y="4792662"/>
            <a:ext cx="2089150" cy="260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85775" marR="0" lvl="0" indent="0" algn="l" defTabSz="457200" rtl="0" eaLnBrk="1" fontAlgn="base" latinLnBrk="0" hangingPunct="0">
              <a:lnSpc>
                <a:spcPct val="71000"/>
              </a:lnSpc>
              <a:spcBef>
                <a:spcPts val="150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48577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598025" algn="l"/>
              </a:tabLst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Occlusion</a:t>
            </a:r>
          </a:p>
        </p:txBody>
      </p:sp>
      <p:pic>
        <p:nvPicPr>
          <p:cNvPr id="35" name="Picture 1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18075" y="3352800"/>
            <a:ext cx="1366838" cy="1366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6" name="Picture 1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62763" y="3352800"/>
            <a:ext cx="1366837" cy="1366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08205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Goggles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8771"/>
            <a:ext cx="7772400" cy="4329057"/>
          </a:xfrm>
        </p:spPr>
      </p:pic>
    </p:spTree>
    <p:extLst>
      <p:ext uri="{BB962C8B-B14F-4D97-AF65-F5344CB8AC3E}">
        <p14:creationId xmlns:p14="http://schemas.microsoft.com/office/powerpoint/2010/main" val="30672625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Interest point detection</a:t>
            </a:r>
          </a:p>
          <a:p>
            <a:pPr lvl="1"/>
            <a:r>
              <a:rPr lang="en-US" sz="2400" dirty="0"/>
              <a:t>Harris corner detector</a:t>
            </a:r>
          </a:p>
          <a:p>
            <a:pPr lvl="1"/>
            <a:r>
              <a:rPr lang="en-US" sz="2400" dirty="0"/>
              <a:t>Laplacian of Gaussian, automatic scale selection</a:t>
            </a:r>
          </a:p>
          <a:p>
            <a:r>
              <a:rPr lang="en-US" sz="2800" dirty="0"/>
              <a:t>Invariant descriptors</a:t>
            </a:r>
          </a:p>
          <a:p>
            <a:pPr lvl="1"/>
            <a:r>
              <a:rPr lang="en-US" sz="2400" dirty="0"/>
              <a:t>Rotation according to dominant gradient direction</a:t>
            </a:r>
          </a:p>
          <a:p>
            <a:pPr lvl="1"/>
            <a:r>
              <a:rPr lang="en-US" sz="2400" dirty="0"/>
              <a:t>Histograms for robustness to small shifts and translations (SIFT descriptor) </a:t>
            </a:r>
          </a:p>
          <a:p>
            <a:r>
              <a:rPr lang="en-US" sz="2800" dirty="0"/>
              <a:t>Feature matching </a:t>
            </a:r>
          </a:p>
          <a:p>
            <a:pPr lvl="1"/>
            <a:r>
              <a:rPr lang="en-US" sz="2400" dirty="0"/>
              <a:t>Error rates</a:t>
            </a:r>
          </a:p>
          <a:p>
            <a:pPr lvl="1"/>
            <a:r>
              <a:rPr lang="en-US" sz="2400" dirty="0"/>
              <a:t>Matching strategies </a:t>
            </a:r>
          </a:p>
          <a:p>
            <a:pPr lvl="1"/>
            <a:r>
              <a:rPr lang="en-US" sz="2400" dirty="0"/>
              <a:t>Efficient matching 	</a:t>
            </a:r>
          </a:p>
        </p:txBody>
      </p:sp>
    </p:spTree>
    <p:extLst>
      <p:ext uri="{BB962C8B-B14F-4D97-AF65-F5344CB8AC3E}">
        <p14:creationId xmlns:p14="http://schemas.microsoft.com/office/powerpoint/2010/main" val="2004354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A43A-B608-9449-B915-2033AC2F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2489-FF76-EF49-9C7D-B96E5101F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&amp; Backpropagation </a:t>
            </a:r>
          </a:p>
          <a:p>
            <a:r>
              <a:rPr lang="en-US" dirty="0"/>
              <a:t>CNN &amp; Feature visualization </a:t>
            </a:r>
          </a:p>
          <a:p>
            <a:endParaRPr lang="en-US" dirty="0"/>
          </a:p>
          <a:p>
            <a:r>
              <a:rPr lang="en-US" dirty="0"/>
              <a:t>Reading: </a:t>
            </a:r>
          </a:p>
          <a:p>
            <a:pPr lvl="1"/>
            <a:r>
              <a:rPr lang="en-US" dirty="0"/>
              <a:t>Deep Learning, </a:t>
            </a:r>
            <a:r>
              <a:rPr lang="en-US" i="1" dirty="0" err="1"/>
              <a:t>Goodfellow</a:t>
            </a:r>
            <a:r>
              <a:rPr lang="en-US" i="1" dirty="0"/>
              <a:t>, </a:t>
            </a:r>
            <a:r>
              <a:rPr lang="en-US" i="1" dirty="0" err="1"/>
              <a:t>Bengio</a:t>
            </a:r>
            <a:r>
              <a:rPr lang="en-US" i="1" dirty="0"/>
              <a:t> and </a:t>
            </a:r>
            <a:r>
              <a:rPr lang="en-US" i="1" dirty="0" err="1"/>
              <a:t>Courville</a:t>
            </a:r>
            <a:r>
              <a:rPr lang="en-US" dirty="0"/>
              <a:t>, 2016</a:t>
            </a:r>
          </a:p>
          <a:p>
            <a:pPr lvl="1"/>
            <a:r>
              <a:rPr lang="en-US" dirty="0"/>
              <a:t>Sec. 1, 6, 9</a:t>
            </a:r>
          </a:p>
        </p:txBody>
      </p:sp>
    </p:spTree>
    <p:extLst>
      <p:ext uri="{BB962C8B-B14F-4D97-AF65-F5344CB8AC3E}">
        <p14:creationId xmlns:p14="http://schemas.microsoft.com/office/powerpoint/2010/main" val="2344821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Scale Selection</a:t>
            </a:r>
            <a:endParaRPr lang="de-CH"/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Function responses for increasing scale (scale signature) </a:t>
            </a:r>
            <a:endParaRPr lang="de-CH" sz="2400"/>
          </a:p>
          <a:p>
            <a:endParaRPr lang="de-CH" sz="2400"/>
          </a:p>
        </p:txBody>
      </p:sp>
      <p:sp>
        <p:nvSpPr>
          <p:cNvPr id="133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K. Grauman, B. Leibe</a:t>
            </a:r>
          </a:p>
        </p:txBody>
      </p:sp>
      <p:graphicFrame>
        <p:nvGraphicFramePr>
          <p:cNvPr id="14338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6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143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4344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6" name="Rectangle 7"/>
          <p:cNvSpPr>
            <a:spLocks noChangeArrowheads="1"/>
          </p:cNvSpPr>
          <p:nvPr/>
        </p:nvSpPr>
        <p:spPr bwMode="auto">
          <a:xfrm>
            <a:off x="1804988" y="2311400"/>
            <a:ext cx="325437" cy="344488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4365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366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4363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364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pic>
        <p:nvPicPr>
          <p:cNvPr id="14349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4350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aphicFrame>
        <p:nvGraphicFramePr>
          <p:cNvPr id="14339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7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143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352" name="Line 19"/>
          <p:cNvSpPr>
            <a:spLocks noChangeShapeType="1"/>
          </p:cNvSpPr>
          <p:nvPr/>
        </p:nvSpPr>
        <p:spPr bwMode="auto">
          <a:xfrm flipH="1">
            <a:off x="1908175" y="2630488"/>
            <a:ext cx="71438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353" name="Rectangle 20"/>
          <p:cNvSpPr>
            <a:spLocks noChangeArrowheads="1"/>
          </p:cNvSpPr>
          <p:nvPr/>
        </p:nvSpPr>
        <p:spPr bwMode="auto">
          <a:xfrm>
            <a:off x="5684838" y="2068513"/>
            <a:ext cx="325437" cy="3444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354" name="Line 21"/>
          <p:cNvSpPr>
            <a:spLocks noChangeShapeType="1"/>
          </p:cNvSpPr>
          <p:nvPr/>
        </p:nvSpPr>
        <p:spPr bwMode="auto">
          <a:xfrm>
            <a:off x="5903913" y="2343150"/>
            <a:ext cx="73025" cy="25209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355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356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357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358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359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360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361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362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03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Scale Selection</a:t>
            </a:r>
            <a:endParaRPr lang="de-CH"/>
          </a:p>
        </p:txBody>
      </p:sp>
      <p:sp>
        <p:nvSpPr>
          <p:cNvPr id="1536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Function responses for increasing scale (scale signature) </a:t>
            </a:r>
            <a:endParaRPr lang="de-CH" sz="2400"/>
          </a:p>
          <a:p>
            <a:endParaRPr lang="de-CH" sz="2400"/>
          </a:p>
        </p:txBody>
      </p:sp>
      <p:sp>
        <p:nvSpPr>
          <p:cNvPr id="143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K. Grauman, B. Leibe</a:t>
            </a:r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0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153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536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0" name="Rectangle 7"/>
          <p:cNvSpPr>
            <a:spLocks noChangeArrowheads="1"/>
          </p:cNvSpPr>
          <p:nvPr/>
        </p:nvSpPr>
        <p:spPr bwMode="auto">
          <a:xfrm>
            <a:off x="1481138" y="2032000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5408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409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5406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407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pic>
        <p:nvPicPr>
          <p:cNvPr id="15373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5374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aphicFrame>
        <p:nvGraphicFramePr>
          <p:cNvPr id="15363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1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1536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5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76" name="Line 19"/>
          <p:cNvSpPr>
            <a:spLocks noChangeShapeType="1"/>
          </p:cNvSpPr>
          <p:nvPr/>
        </p:nvSpPr>
        <p:spPr bwMode="auto">
          <a:xfrm>
            <a:off x="1979613" y="2630488"/>
            <a:ext cx="1692275" cy="31337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77" name="Rectangle 20"/>
          <p:cNvSpPr>
            <a:spLocks noChangeArrowheads="1"/>
          </p:cNvSpPr>
          <p:nvPr/>
        </p:nvSpPr>
        <p:spPr bwMode="auto">
          <a:xfrm>
            <a:off x="5360988" y="1789113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78" name="Line 21"/>
          <p:cNvSpPr>
            <a:spLocks noChangeShapeType="1"/>
          </p:cNvSpPr>
          <p:nvPr/>
        </p:nvSpPr>
        <p:spPr bwMode="auto">
          <a:xfrm>
            <a:off x="5903913" y="2343150"/>
            <a:ext cx="1692275" cy="262890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79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80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81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82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83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84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85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86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87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88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89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90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91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92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93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94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95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96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97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98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399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400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401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402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403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404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405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19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Scale Selection</a:t>
            </a:r>
            <a:endParaRPr lang="de-CH"/>
          </a:p>
        </p:txBody>
      </p:sp>
      <p:sp>
        <p:nvSpPr>
          <p:cNvPr id="1638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Function responses for increasing scale (scale signature) </a:t>
            </a:r>
            <a:endParaRPr lang="de-CH" sz="2400"/>
          </a:p>
          <a:p>
            <a:endParaRPr lang="de-CH" sz="2400"/>
          </a:p>
        </p:txBody>
      </p:sp>
      <p:sp>
        <p:nvSpPr>
          <p:cNvPr id="153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K. Grauman, B. Leibe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4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163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6392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4" name="Rectangle 7"/>
          <p:cNvSpPr>
            <a:spLocks noChangeArrowheads="1"/>
          </p:cNvSpPr>
          <p:nvPr/>
        </p:nvSpPr>
        <p:spPr bwMode="auto">
          <a:xfrm>
            <a:off x="1833563" y="2360613"/>
            <a:ext cx="261937" cy="2603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6430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431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6428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429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pic>
        <p:nvPicPr>
          <p:cNvPr id="16397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aphicFrame>
        <p:nvGraphicFramePr>
          <p:cNvPr id="16387" name="Object 5"/>
          <p:cNvGraphicFramePr>
            <a:graphicFrameLocks noChangeAspect="1"/>
          </p:cNvGraphicFramePr>
          <p:nvPr/>
        </p:nvGraphicFramePr>
        <p:xfrm>
          <a:off x="5935663" y="6153150"/>
          <a:ext cx="13366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5" name="Equation" r:id="rId10" imgW="965160" imgH="241200" progId="Equation.3">
                  <p:embed/>
                </p:oleObj>
              </mc:Choice>
              <mc:Fallback>
                <p:oleObj name="Equation" r:id="rId10" imgW="965160" imgH="241200" progId="Equation.3">
                  <p:embed/>
                  <p:pic>
                    <p:nvPicPr>
                      <p:cNvPr id="1638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663" y="6153150"/>
                        <a:ext cx="1336675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8" name="Line 19"/>
          <p:cNvSpPr>
            <a:spLocks noChangeShapeType="1"/>
          </p:cNvSpPr>
          <p:nvPr/>
        </p:nvSpPr>
        <p:spPr bwMode="auto">
          <a:xfrm flipH="1">
            <a:off x="1727200" y="2630488"/>
            <a:ext cx="252413" cy="2017712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399" name="Rectangle 20"/>
          <p:cNvSpPr>
            <a:spLocks noChangeArrowheads="1"/>
          </p:cNvSpPr>
          <p:nvPr/>
        </p:nvSpPr>
        <p:spPr bwMode="auto">
          <a:xfrm>
            <a:off x="5632450" y="2046288"/>
            <a:ext cx="433388" cy="4318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00" name="Line 21"/>
          <p:cNvSpPr>
            <a:spLocks noChangeShapeType="1"/>
          </p:cNvSpPr>
          <p:nvPr/>
        </p:nvSpPr>
        <p:spPr bwMode="auto">
          <a:xfrm>
            <a:off x="5903913" y="2343150"/>
            <a:ext cx="612775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01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02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03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04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05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06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07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08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09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10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11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12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13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14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15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16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17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18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19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20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21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22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23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24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25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26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427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747178"/>
      </p:ext>
    </p:extLst>
  </p:cSld>
  <p:clrMapOvr>
    <a:masterClrMapping/>
  </p:clrMapOvr>
</p:sld>
</file>

<file path=ppt/theme/theme1.xml><?xml version="1.0" encoding="utf-8"?>
<a:theme xmlns:a="http://schemas.openxmlformats.org/drawingml/2006/main" name="JJ Simple 1">
  <a:themeElements>
    <a:clrScheme name="JJ Simple Colors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1A9B"/>
      </a:accent1>
      <a:accent2>
        <a:srgbClr val="D8AC21"/>
      </a:accent2>
      <a:accent3>
        <a:srgbClr val="FF0000"/>
      </a:accent3>
      <a:accent4>
        <a:srgbClr val="31FF28"/>
      </a:accent4>
      <a:accent5>
        <a:srgbClr val="4BACC6"/>
      </a:accent5>
      <a:accent6>
        <a:srgbClr val="F79646"/>
      </a:accent6>
      <a:hlink>
        <a:srgbClr val="00007B"/>
      </a:hlink>
      <a:folHlink>
        <a:srgbClr val="000065"/>
      </a:folHlink>
    </a:clrScheme>
    <a:fontScheme name="JJ Simple Fonts 1">
      <a:majorFont>
        <a:latin typeface="Franklin Gothic Medium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chemeClr val="accent3"/>
          </a:solidFill>
        </a:ln>
        <a:effectLst>
          <a:outerShdw blurRad="40005" dist="22987" dir="5400000" algn="tl" rotWithShape="0">
            <a:srgbClr val="000000">
              <a:alpha val="35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_0921_lstm" id="{C65599F0-845B-824A-9292-40BBA96F84F2}" vid="{DF738FCF-5960-6843-AE93-5F91F549DA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</Template>
  <TotalTime>195</TotalTime>
  <Words>1867</Words>
  <Application>Microsoft Macintosh PowerPoint</Application>
  <PresentationFormat>On-screen Show (4:3)</PresentationFormat>
  <Paragraphs>402</Paragraphs>
  <Slides>67</Slides>
  <Notes>43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AvantGarde Bk BT</vt:lpstr>
      <vt:lpstr>NimbusRomNo9L</vt:lpstr>
      <vt:lpstr>Arial</vt:lpstr>
      <vt:lpstr>Calibri</vt:lpstr>
      <vt:lpstr>Franklin Gothic Medium</vt:lpstr>
      <vt:lpstr>Helvetica</vt:lpstr>
      <vt:lpstr>Symbol</vt:lpstr>
      <vt:lpstr>Tahoma</vt:lpstr>
      <vt:lpstr>Times New Roman</vt:lpstr>
      <vt:lpstr>Wingdings</vt:lpstr>
      <vt:lpstr>JJ Simple 1</vt:lpstr>
      <vt:lpstr>Equation</vt:lpstr>
      <vt:lpstr>Photo Editor Photo</vt:lpstr>
      <vt:lpstr>Bitmap Image</vt:lpstr>
      <vt:lpstr>Scale Invariant Feature Transform (SIFT) and Feature Matching</vt:lpstr>
      <vt:lpstr>Scale invariant interest points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PowerPoint Presentation</vt:lpstr>
      <vt:lpstr>Basic idea</vt:lpstr>
      <vt:lpstr>Blob detection</vt:lpstr>
      <vt:lpstr>Blob filter</vt:lpstr>
      <vt:lpstr>Recall: Edge detection</vt:lpstr>
      <vt:lpstr>Edge detection, Take 2</vt:lpstr>
      <vt:lpstr>From edges to blobs</vt:lpstr>
      <vt:lpstr>Scale selection</vt:lpstr>
      <vt:lpstr>Scale normalization</vt:lpstr>
      <vt:lpstr>Scale normalization</vt:lpstr>
      <vt:lpstr>Effect of scale normalization</vt:lpstr>
      <vt:lpstr>Blob detection in 2D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invariant interest points</vt:lpstr>
      <vt:lpstr>Scale-space blob detector: Example</vt:lpstr>
      <vt:lpstr>Scale-space blob detector: Example</vt:lpstr>
      <vt:lpstr>Technical detail</vt:lpstr>
      <vt:lpstr>Efficient implementation</vt:lpstr>
      <vt:lpstr>Local features: main components</vt:lpstr>
      <vt:lpstr>Geometric transformations</vt:lpstr>
      <vt:lpstr>Photometric transformations</vt:lpstr>
      <vt:lpstr>Raw patches as local descriptors</vt:lpstr>
      <vt:lpstr>Scale Invariant Feature Transform (SIFT) descriptor [Lowe 2004] </vt:lpstr>
      <vt:lpstr>Eliminating rotation ambiguity</vt:lpstr>
      <vt:lpstr>SIFT features</vt:lpstr>
      <vt:lpstr>From feature detection to feature description</vt:lpstr>
      <vt:lpstr>Properties of SIFT</vt:lpstr>
      <vt:lpstr>SIFT properties</vt:lpstr>
      <vt:lpstr>Fun time</vt:lpstr>
      <vt:lpstr>A hard keypoint matching problem</vt:lpstr>
      <vt:lpstr>Answer below (look for tiny colored squares…)</vt:lpstr>
      <vt:lpstr>Local features: main components</vt:lpstr>
      <vt:lpstr>Feature Matching</vt:lpstr>
      <vt:lpstr>Error rates</vt:lpstr>
      <vt:lpstr>Error rates</vt:lpstr>
      <vt:lpstr>Error rates</vt:lpstr>
      <vt:lpstr>Matching local features</vt:lpstr>
      <vt:lpstr>Matching local features</vt:lpstr>
      <vt:lpstr>Ambiguous matches</vt:lpstr>
      <vt:lpstr>Matching SIFT Descriptors</vt:lpstr>
      <vt:lpstr>PowerPoint Presentation</vt:lpstr>
      <vt:lpstr>SIFT (preliminary) matches</vt:lpstr>
      <vt:lpstr>Efficient matching</vt:lpstr>
      <vt:lpstr>Efficient matching</vt:lpstr>
      <vt:lpstr>Applications  </vt:lpstr>
      <vt:lpstr>Automatic mosaicing</vt:lpstr>
      <vt:lpstr>Wide baseline stereo</vt:lpstr>
      <vt:lpstr>Photo tourism [Snavely et al.]</vt:lpstr>
      <vt:lpstr>PowerPoint Presentation</vt:lpstr>
      <vt:lpstr>Google Goggles</vt:lpstr>
      <vt:lpstr>Summary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298/578 Deep Learning and Graphical Models</dc:title>
  <dc:creator>Xu, Chenliang</dc:creator>
  <cp:lastModifiedBy>Xu, Chenliang</cp:lastModifiedBy>
  <cp:revision>223</cp:revision>
  <cp:lastPrinted>2016-09-21T20:19:09Z</cp:lastPrinted>
  <dcterms:created xsi:type="dcterms:W3CDTF">2017-01-16T14:45:03Z</dcterms:created>
  <dcterms:modified xsi:type="dcterms:W3CDTF">2019-01-31T19:10:18Z</dcterms:modified>
</cp:coreProperties>
</file>